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57" r:id="rId3"/>
    <p:sldId id="258" r:id="rId4"/>
    <p:sldId id="262" r:id="rId5"/>
    <p:sldId id="259" r:id="rId6"/>
    <p:sldId id="261" r:id="rId7"/>
    <p:sldId id="263" r:id="rId8"/>
    <p:sldId id="264" r:id="rId9"/>
    <p:sldId id="266" r:id="rId10"/>
    <p:sldId id="267" r:id="rId11"/>
    <p:sldId id="269" r:id="rId12"/>
    <p:sldId id="270" r:id="rId13"/>
    <p:sldId id="272" r:id="rId14"/>
    <p:sldId id="273" r:id="rId15"/>
    <p:sldId id="275" r:id="rId16"/>
    <p:sldId id="274" r:id="rId17"/>
    <p:sldId id="276" r:id="rId18"/>
    <p:sldId id="277" r:id="rId19"/>
    <p:sldId id="283" r:id="rId20"/>
    <p:sldId id="284" r:id="rId21"/>
    <p:sldId id="285" r:id="rId22"/>
    <p:sldId id="286" r:id="rId23"/>
    <p:sldId id="278" r:id="rId24"/>
    <p:sldId id="280" r:id="rId25"/>
    <p:sldId id="279" r:id="rId26"/>
    <p:sldId id="281" r:id="rId27"/>
    <p:sldId id="282" r:id="rId28"/>
    <p:sldId id="287" r:id="rId29"/>
    <p:sldId id="288" r:id="rId30"/>
    <p:sldId id="289" r:id="rId31"/>
    <p:sldId id="290" r:id="rId32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C28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12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7E030A-D378-461C-839C-7EDF8C9AA751}" type="doc">
      <dgm:prSet loTypeId="urn:microsoft.com/office/officeart/2005/8/layout/vList2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4AA35EA8-A877-46CF-B705-C31EB6056AEC}">
      <dgm:prSet phldrT="[Текст]" custT="1"/>
      <dgm:spPr/>
      <dgm:t>
        <a:bodyPr/>
        <a:lstStyle/>
        <a:p>
          <a:pPr algn="ctr"/>
          <a:r>
            <a:rPr lang="ru-RU" sz="2400" b="1" smtClean="0">
              <a:latin typeface="Cambria" pitchFamily="18" charset="0"/>
            </a:rPr>
            <a:t>ЦЕЛЕВОЙ РАЗДЕЛ</a:t>
          </a:r>
          <a:endParaRPr lang="ru-RU" sz="2400" b="1" dirty="0">
            <a:latin typeface="Cambria" pitchFamily="18" charset="0"/>
          </a:endParaRPr>
        </a:p>
      </dgm:t>
    </dgm:pt>
    <dgm:pt modelId="{5CE6F9E6-D6C3-4368-8F2F-A8DA6E7B9DAA}" type="parTrans" cxnId="{81281A8C-53BE-40F2-9B18-53930CC32415}">
      <dgm:prSet/>
      <dgm:spPr/>
      <dgm:t>
        <a:bodyPr/>
        <a:lstStyle/>
        <a:p>
          <a:endParaRPr lang="ru-RU"/>
        </a:p>
      </dgm:t>
    </dgm:pt>
    <dgm:pt modelId="{D8255007-82DA-4978-B9FE-6D34CF664889}" type="sibTrans" cxnId="{81281A8C-53BE-40F2-9B18-53930CC32415}">
      <dgm:prSet/>
      <dgm:spPr/>
      <dgm:t>
        <a:bodyPr/>
        <a:lstStyle/>
        <a:p>
          <a:endParaRPr lang="ru-RU"/>
        </a:p>
      </dgm:t>
    </dgm:pt>
    <dgm:pt modelId="{BD03FA3A-8D6C-49D0-B0C2-3D9F18057489}">
      <dgm:prSet phldrT="[Текст]"/>
      <dgm:spPr/>
      <dgm:t>
        <a:bodyPr/>
        <a:lstStyle/>
        <a:p>
          <a:endParaRPr lang="ru-RU" dirty="0"/>
        </a:p>
      </dgm:t>
    </dgm:pt>
    <dgm:pt modelId="{D5A48ABB-4EAA-4ACC-834C-8140313B5B38}" type="parTrans" cxnId="{A2F522FE-552D-4DD7-AAD7-F50DFCBEEBB9}">
      <dgm:prSet/>
      <dgm:spPr/>
      <dgm:t>
        <a:bodyPr/>
        <a:lstStyle/>
        <a:p>
          <a:endParaRPr lang="ru-RU"/>
        </a:p>
      </dgm:t>
    </dgm:pt>
    <dgm:pt modelId="{ACAF227E-5B30-456C-9635-BFC47E489506}" type="sibTrans" cxnId="{A2F522FE-552D-4DD7-AAD7-F50DFCBEEBB9}">
      <dgm:prSet/>
      <dgm:spPr/>
      <dgm:t>
        <a:bodyPr/>
        <a:lstStyle/>
        <a:p>
          <a:endParaRPr lang="ru-RU"/>
        </a:p>
      </dgm:t>
    </dgm:pt>
    <dgm:pt modelId="{1F51A6B1-CC8F-4428-BD97-13A2F66F99BA}">
      <dgm:prSet phldrT="[Текст]" custT="1"/>
      <dgm:spPr/>
      <dgm:t>
        <a:bodyPr/>
        <a:lstStyle/>
        <a:p>
          <a:pPr algn="ctr"/>
          <a:r>
            <a:rPr lang="ru-RU" sz="2400" b="1" smtClean="0">
              <a:latin typeface="Cambria" pitchFamily="18" charset="0"/>
            </a:rPr>
            <a:t>СОДЕРЖАТЕЛЬНЫЙ РАЗДЕЛ</a:t>
          </a:r>
          <a:endParaRPr lang="ru-RU" sz="2400" b="1" dirty="0">
            <a:latin typeface="Cambria" pitchFamily="18" charset="0"/>
          </a:endParaRPr>
        </a:p>
      </dgm:t>
    </dgm:pt>
    <dgm:pt modelId="{ED140B15-D5B7-4303-BED3-1AB51807361A}" type="parTrans" cxnId="{1D3D893F-D42B-4A8F-A29F-50E61A61F3A1}">
      <dgm:prSet/>
      <dgm:spPr/>
      <dgm:t>
        <a:bodyPr/>
        <a:lstStyle/>
        <a:p>
          <a:endParaRPr lang="ru-RU"/>
        </a:p>
      </dgm:t>
    </dgm:pt>
    <dgm:pt modelId="{1E55FEE4-1506-4599-98EA-CBD552481D73}" type="sibTrans" cxnId="{1D3D893F-D42B-4A8F-A29F-50E61A61F3A1}">
      <dgm:prSet/>
      <dgm:spPr/>
      <dgm:t>
        <a:bodyPr/>
        <a:lstStyle/>
        <a:p>
          <a:endParaRPr lang="ru-RU"/>
        </a:p>
      </dgm:t>
    </dgm:pt>
    <dgm:pt modelId="{099EE1AC-4F7C-4028-A186-E739E7CEE99A}">
      <dgm:prSet custT="1"/>
      <dgm:spPr/>
      <dgm:t>
        <a:bodyPr/>
        <a:lstStyle/>
        <a:p>
          <a:pPr algn="ctr"/>
          <a:r>
            <a:rPr lang="ru-RU" sz="2400" b="1" smtClean="0">
              <a:latin typeface="Cambria" pitchFamily="18" charset="0"/>
            </a:rPr>
            <a:t>ОРГАНИЗАЦИОННЫЙ РАЗДЕЛ</a:t>
          </a:r>
          <a:endParaRPr lang="ru-RU" sz="2400" b="1" dirty="0">
            <a:latin typeface="Cambria" pitchFamily="18" charset="0"/>
          </a:endParaRPr>
        </a:p>
      </dgm:t>
    </dgm:pt>
    <dgm:pt modelId="{E61FD460-691C-4189-8614-A08408734901}" type="parTrans" cxnId="{B40E99B2-482D-4243-AFA8-CAEED108990A}">
      <dgm:prSet/>
      <dgm:spPr/>
      <dgm:t>
        <a:bodyPr/>
        <a:lstStyle/>
        <a:p>
          <a:endParaRPr lang="ru-RU"/>
        </a:p>
      </dgm:t>
    </dgm:pt>
    <dgm:pt modelId="{0F7A8506-08DB-442E-947D-67A7BBA9E5E7}" type="sibTrans" cxnId="{B40E99B2-482D-4243-AFA8-CAEED108990A}">
      <dgm:prSet/>
      <dgm:spPr/>
      <dgm:t>
        <a:bodyPr/>
        <a:lstStyle/>
        <a:p>
          <a:endParaRPr lang="ru-RU"/>
        </a:p>
      </dgm:t>
    </dgm:pt>
    <dgm:pt modelId="{0626DD1F-8B4B-4F4E-BFE2-93D454625C52}" type="pres">
      <dgm:prSet presAssocID="{567E030A-D378-461C-839C-7EDF8C9AA75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968F410-1147-4588-B366-E557BC1BE70F}" type="pres">
      <dgm:prSet presAssocID="{4AA35EA8-A877-46CF-B705-C31EB6056AEC}" presName="parentText" presStyleLbl="node1" presStyleIdx="0" presStyleCnt="3" custScaleX="65278" custScaleY="132994" custLinFactNeighborX="1028" custLinFactNeighborY="-418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61CE46-FAA7-4CE9-A3B5-874625CE3341}" type="pres">
      <dgm:prSet presAssocID="{4AA35EA8-A877-46CF-B705-C31EB6056AE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674F25-EB00-43C8-9026-D5087FC9BADF}" type="pres">
      <dgm:prSet presAssocID="{1F51A6B1-CC8F-4428-BD97-13A2F66F99BA}" presName="parentText" presStyleLbl="node1" presStyleIdx="1" presStyleCnt="3" custScaleX="66725" custScaleY="140865" custLinFactY="-45585" custLinFactNeighborX="70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202CFF-5311-4CF3-93B6-A20F9D01E735}" type="pres">
      <dgm:prSet presAssocID="{1E55FEE4-1506-4599-98EA-CBD552481D73}" presName="spacer" presStyleCnt="0"/>
      <dgm:spPr/>
    </dgm:pt>
    <dgm:pt modelId="{4CB54656-506F-4DF0-B5C3-481DDC67ABDC}" type="pres">
      <dgm:prSet presAssocID="{099EE1AC-4F7C-4028-A186-E739E7CEE99A}" presName="parentText" presStyleLbl="node1" presStyleIdx="2" presStyleCnt="3" custScaleX="64625" custScaleY="152826" custLinFactY="-25970" custLinFactNeighborX="70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1FBC03-5C76-4A48-AB1A-CC39C83ED17A}" type="presOf" srcId="{099EE1AC-4F7C-4028-A186-E739E7CEE99A}" destId="{4CB54656-506F-4DF0-B5C3-481DDC67ABDC}" srcOrd="0" destOrd="0" presId="urn:microsoft.com/office/officeart/2005/8/layout/vList2"/>
    <dgm:cxn modelId="{805D0995-4B2E-468C-931F-DDF91F1A5164}" type="presOf" srcId="{567E030A-D378-461C-839C-7EDF8C9AA751}" destId="{0626DD1F-8B4B-4F4E-BFE2-93D454625C52}" srcOrd="0" destOrd="0" presId="urn:microsoft.com/office/officeart/2005/8/layout/vList2"/>
    <dgm:cxn modelId="{85CE719E-BE58-42E0-8AB7-C5EDBD88891B}" type="presOf" srcId="{4AA35EA8-A877-46CF-B705-C31EB6056AEC}" destId="{1968F410-1147-4588-B366-E557BC1BE70F}" srcOrd="0" destOrd="0" presId="urn:microsoft.com/office/officeart/2005/8/layout/vList2"/>
    <dgm:cxn modelId="{B40E99B2-482D-4243-AFA8-CAEED108990A}" srcId="{567E030A-D378-461C-839C-7EDF8C9AA751}" destId="{099EE1AC-4F7C-4028-A186-E739E7CEE99A}" srcOrd="2" destOrd="0" parTransId="{E61FD460-691C-4189-8614-A08408734901}" sibTransId="{0F7A8506-08DB-442E-947D-67A7BBA9E5E7}"/>
    <dgm:cxn modelId="{A2F522FE-552D-4DD7-AAD7-F50DFCBEEBB9}" srcId="{4AA35EA8-A877-46CF-B705-C31EB6056AEC}" destId="{BD03FA3A-8D6C-49D0-B0C2-3D9F18057489}" srcOrd="0" destOrd="0" parTransId="{D5A48ABB-4EAA-4ACC-834C-8140313B5B38}" sibTransId="{ACAF227E-5B30-456C-9635-BFC47E489506}"/>
    <dgm:cxn modelId="{1D3D893F-D42B-4A8F-A29F-50E61A61F3A1}" srcId="{567E030A-D378-461C-839C-7EDF8C9AA751}" destId="{1F51A6B1-CC8F-4428-BD97-13A2F66F99BA}" srcOrd="1" destOrd="0" parTransId="{ED140B15-D5B7-4303-BED3-1AB51807361A}" sibTransId="{1E55FEE4-1506-4599-98EA-CBD552481D73}"/>
    <dgm:cxn modelId="{81281A8C-53BE-40F2-9B18-53930CC32415}" srcId="{567E030A-D378-461C-839C-7EDF8C9AA751}" destId="{4AA35EA8-A877-46CF-B705-C31EB6056AEC}" srcOrd="0" destOrd="0" parTransId="{5CE6F9E6-D6C3-4368-8F2F-A8DA6E7B9DAA}" sibTransId="{D8255007-82DA-4978-B9FE-6D34CF664889}"/>
    <dgm:cxn modelId="{13B6C1A2-1FD1-4DBE-9B5C-954710D60669}" type="presOf" srcId="{BD03FA3A-8D6C-49D0-B0C2-3D9F18057489}" destId="{1E61CE46-FAA7-4CE9-A3B5-874625CE3341}" srcOrd="0" destOrd="0" presId="urn:microsoft.com/office/officeart/2005/8/layout/vList2"/>
    <dgm:cxn modelId="{2E3F9E27-267B-4A70-A8FE-FA35C689BE35}" type="presOf" srcId="{1F51A6B1-CC8F-4428-BD97-13A2F66F99BA}" destId="{64674F25-EB00-43C8-9026-D5087FC9BADF}" srcOrd="0" destOrd="0" presId="urn:microsoft.com/office/officeart/2005/8/layout/vList2"/>
    <dgm:cxn modelId="{179E9F52-BFA2-4452-A2B0-FFA44E455A55}" type="presParOf" srcId="{0626DD1F-8B4B-4F4E-BFE2-93D454625C52}" destId="{1968F410-1147-4588-B366-E557BC1BE70F}" srcOrd="0" destOrd="0" presId="urn:microsoft.com/office/officeart/2005/8/layout/vList2"/>
    <dgm:cxn modelId="{82A50BF7-D656-4F82-841B-02BCF5C747F3}" type="presParOf" srcId="{0626DD1F-8B4B-4F4E-BFE2-93D454625C52}" destId="{1E61CE46-FAA7-4CE9-A3B5-874625CE3341}" srcOrd="1" destOrd="0" presId="urn:microsoft.com/office/officeart/2005/8/layout/vList2"/>
    <dgm:cxn modelId="{72B8FFB4-1654-4CE2-A9F1-5080D56A2772}" type="presParOf" srcId="{0626DD1F-8B4B-4F4E-BFE2-93D454625C52}" destId="{64674F25-EB00-43C8-9026-D5087FC9BADF}" srcOrd="2" destOrd="0" presId="urn:microsoft.com/office/officeart/2005/8/layout/vList2"/>
    <dgm:cxn modelId="{8E85A4AE-6A06-4F77-BBA1-C27FDE611FBB}" type="presParOf" srcId="{0626DD1F-8B4B-4F4E-BFE2-93D454625C52}" destId="{EF202CFF-5311-4CF3-93B6-A20F9D01E735}" srcOrd="3" destOrd="0" presId="urn:microsoft.com/office/officeart/2005/8/layout/vList2"/>
    <dgm:cxn modelId="{99461603-3C58-4024-A2A1-40AE2C26C376}" type="presParOf" srcId="{0626DD1F-8B4B-4F4E-BFE2-93D454625C52}" destId="{4CB54656-506F-4DF0-B5C3-481DDC67ABDC}" srcOrd="4" destOrd="0" presId="urn:microsoft.com/office/officeart/2005/8/layout/vList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7E030A-D378-461C-839C-7EDF8C9AA751}" type="doc">
      <dgm:prSet loTypeId="urn:microsoft.com/office/officeart/2005/8/layout/vList2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4AA35EA8-A877-46CF-B705-C31EB6056AEC}">
      <dgm:prSet phldrT="[Текст]" custT="1"/>
      <dgm:spPr/>
      <dgm:t>
        <a:bodyPr/>
        <a:lstStyle/>
        <a:p>
          <a:pPr algn="ctr"/>
          <a:r>
            <a:rPr lang="ru-RU" sz="2400" dirty="0" smtClean="0"/>
            <a:t>Социально – коммуникативное развитие</a:t>
          </a:r>
          <a:endParaRPr lang="ru-RU" sz="2400" b="1" dirty="0">
            <a:latin typeface="Cambria" pitchFamily="18" charset="0"/>
          </a:endParaRPr>
        </a:p>
      </dgm:t>
    </dgm:pt>
    <dgm:pt modelId="{5CE6F9E6-D6C3-4368-8F2F-A8DA6E7B9DAA}" type="parTrans" cxnId="{81281A8C-53BE-40F2-9B18-53930CC32415}">
      <dgm:prSet/>
      <dgm:spPr/>
      <dgm:t>
        <a:bodyPr/>
        <a:lstStyle/>
        <a:p>
          <a:endParaRPr lang="ru-RU"/>
        </a:p>
      </dgm:t>
    </dgm:pt>
    <dgm:pt modelId="{D8255007-82DA-4978-B9FE-6D34CF664889}" type="sibTrans" cxnId="{81281A8C-53BE-40F2-9B18-53930CC32415}">
      <dgm:prSet/>
      <dgm:spPr/>
      <dgm:t>
        <a:bodyPr/>
        <a:lstStyle/>
        <a:p>
          <a:endParaRPr lang="ru-RU"/>
        </a:p>
      </dgm:t>
    </dgm:pt>
    <dgm:pt modelId="{BD03FA3A-8D6C-49D0-B0C2-3D9F18057489}">
      <dgm:prSet phldrT="[Текст]"/>
      <dgm:spPr/>
      <dgm:t>
        <a:bodyPr/>
        <a:lstStyle/>
        <a:p>
          <a:endParaRPr lang="ru-RU" dirty="0"/>
        </a:p>
      </dgm:t>
    </dgm:pt>
    <dgm:pt modelId="{D5A48ABB-4EAA-4ACC-834C-8140313B5B38}" type="parTrans" cxnId="{A2F522FE-552D-4DD7-AAD7-F50DFCBEEBB9}">
      <dgm:prSet/>
      <dgm:spPr/>
      <dgm:t>
        <a:bodyPr/>
        <a:lstStyle/>
        <a:p>
          <a:endParaRPr lang="ru-RU"/>
        </a:p>
      </dgm:t>
    </dgm:pt>
    <dgm:pt modelId="{ACAF227E-5B30-456C-9635-BFC47E489506}" type="sibTrans" cxnId="{A2F522FE-552D-4DD7-AAD7-F50DFCBEEBB9}">
      <dgm:prSet/>
      <dgm:spPr/>
      <dgm:t>
        <a:bodyPr/>
        <a:lstStyle/>
        <a:p>
          <a:endParaRPr lang="ru-RU"/>
        </a:p>
      </dgm:t>
    </dgm:pt>
    <dgm:pt modelId="{4B9AED78-5589-4FD6-99DF-81E6567C5962}">
      <dgm:prSet custT="1"/>
      <dgm:spPr/>
      <dgm:t>
        <a:bodyPr/>
        <a:lstStyle/>
        <a:p>
          <a:pPr algn="ctr"/>
          <a:r>
            <a:rPr lang="ru-RU" sz="2400" dirty="0" smtClean="0"/>
            <a:t>Познавательное развитие</a:t>
          </a:r>
          <a:endParaRPr lang="ru-RU" sz="2400" dirty="0"/>
        </a:p>
      </dgm:t>
    </dgm:pt>
    <dgm:pt modelId="{A4EF6266-7A62-4BD0-9B48-D49694AEFCBE}" type="parTrans" cxnId="{4647A41C-0BD8-4ADB-A560-C171D2A62F2C}">
      <dgm:prSet/>
      <dgm:spPr/>
      <dgm:t>
        <a:bodyPr/>
        <a:lstStyle/>
        <a:p>
          <a:endParaRPr lang="ru-RU"/>
        </a:p>
      </dgm:t>
    </dgm:pt>
    <dgm:pt modelId="{AAD0C54E-6FE2-458A-81F8-3823D53FC2C4}" type="sibTrans" cxnId="{4647A41C-0BD8-4ADB-A560-C171D2A62F2C}">
      <dgm:prSet/>
      <dgm:spPr/>
      <dgm:t>
        <a:bodyPr/>
        <a:lstStyle/>
        <a:p>
          <a:endParaRPr lang="ru-RU"/>
        </a:p>
      </dgm:t>
    </dgm:pt>
    <dgm:pt modelId="{DB9493C6-F3C9-4983-B870-10DBB591D401}">
      <dgm:prSet custT="1"/>
      <dgm:spPr/>
      <dgm:t>
        <a:bodyPr/>
        <a:lstStyle/>
        <a:p>
          <a:pPr algn="ctr"/>
          <a:r>
            <a:rPr lang="ru-RU" sz="2400" dirty="0" smtClean="0"/>
            <a:t>Речевое развитие</a:t>
          </a:r>
          <a:endParaRPr lang="ru-RU" sz="2400" dirty="0"/>
        </a:p>
      </dgm:t>
    </dgm:pt>
    <dgm:pt modelId="{1923C296-005B-40B5-AC71-B76957EA5313}" type="parTrans" cxnId="{8933C141-8824-4896-9169-9CA43D8EBE41}">
      <dgm:prSet/>
      <dgm:spPr/>
      <dgm:t>
        <a:bodyPr/>
        <a:lstStyle/>
        <a:p>
          <a:endParaRPr lang="ru-RU"/>
        </a:p>
      </dgm:t>
    </dgm:pt>
    <dgm:pt modelId="{D2D7D87C-544D-4FE1-93BF-505E2B05329D}" type="sibTrans" cxnId="{8933C141-8824-4896-9169-9CA43D8EBE41}">
      <dgm:prSet/>
      <dgm:spPr/>
      <dgm:t>
        <a:bodyPr/>
        <a:lstStyle/>
        <a:p>
          <a:endParaRPr lang="ru-RU"/>
        </a:p>
      </dgm:t>
    </dgm:pt>
    <dgm:pt modelId="{78C5EB16-AE63-417A-8DE6-5794A240D3E6}">
      <dgm:prSet custT="1"/>
      <dgm:spPr/>
      <dgm:t>
        <a:bodyPr/>
        <a:lstStyle/>
        <a:p>
          <a:pPr algn="ctr"/>
          <a:r>
            <a:rPr lang="ru-RU" sz="2400" dirty="0" smtClean="0"/>
            <a:t>Художественно – эстетическое развитие</a:t>
          </a:r>
          <a:endParaRPr lang="ru-RU" sz="2400" dirty="0"/>
        </a:p>
      </dgm:t>
    </dgm:pt>
    <dgm:pt modelId="{343C670F-762F-4EDE-B2FB-5CEB9B92725A}" type="parTrans" cxnId="{3CB13EEC-A060-4D3C-A8A2-14A38B1E458B}">
      <dgm:prSet/>
      <dgm:spPr/>
      <dgm:t>
        <a:bodyPr/>
        <a:lstStyle/>
        <a:p>
          <a:endParaRPr lang="ru-RU"/>
        </a:p>
      </dgm:t>
    </dgm:pt>
    <dgm:pt modelId="{CA7DF8C1-F2EB-4BE0-86F8-24D9A8866397}" type="sibTrans" cxnId="{3CB13EEC-A060-4D3C-A8A2-14A38B1E458B}">
      <dgm:prSet/>
      <dgm:spPr/>
      <dgm:t>
        <a:bodyPr/>
        <a:lstStyle/>
        <a:p>
          <a:endParaRPr lang="ru-RU"/>
        </a:p>
      </dgm:t>
    </dgm:pt>
    <dgm:pt modelId="{8DE71EE7-8BDD-4228-A373-12C779B54ADC}">
      <dgm:prSet custT="1"/>
      <dgm:spPr/>
      <dgm:t>
        <a:bodyPr/>
        <a:lstStyle/>
        <a:p>
          <a:pPr algn="ctr"/>
          <a:r>
            <a:rPr lang="ru-RU" sz="2400" dirty="0" smtClean="0"/>
            <a:t>Физическое развитие</a:t>
          </a:r>
          <a:endParaRPr lang="ru-RU" sz="2400" dirty="0"/>
        </a:p>
      </dgm:t>
    </dgm:pt>
    <dgm:pt modelId="{17337662-C431-4CB8-993B-1773695CDEC6}" type="parTrans" cxnId="{044E20B4-CA9A-4671-94C2-B5AE5B16D8B9}">
      <dgm:prSet/>
      <dgm:spPr/>
      <dgm:t>
        <a:bodyPr/>
        <a:lstStyle/>
        <a:p>
          <a:endParaRPr lang="ru-RU"/>
        </a:p>
      </dgm:t>
    </dgm:pt>
    <dgm:pt modelId="{805FF2A9-2E22-48FB-BF64-08045669F220}" type="sibTrans" cxnId="{044E20B4-CA9A-4671-94C2-B5AE5B16D8B9}">
      <dgm:prSet/>
      <dgm:spPr/>
      <dgm:t>
        <a:bodyPr/>
        <a:lstStyle/>
        <a:p>
          <a:endParaRPr lang="ru-RU"/>
        </a:p>
      </dgm:t>
    </dgm:pt>
    <dgm:pt modelId="{0626DD1F-8B4B-4F4E-BFE2-93D454625C52}" type="pres">
      <dgm:prSet presAssocID="{567E030A-D378-461C-839C-7EDF8C9AA75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968F410-1147-4588-B366-E557BC1BE70F}" type="pres">
      <dgm:prSet presAssocID="{4AA35EA8-A877-46CF-B705-C31EB6056AEC}" presName="parentText" presStyleLbl="node1" presStyleIdx="0" presStyleCnt="5" custScaleX="99279" custScaleY="107946" custLinFactNeighborX="-708" custLinFactNeighborY="96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61CE46-FAA7-4CE9-A3B5-874625CE3341}" type="pres">
      <dgm:prSet presAssocID="{4AA35EA8-A877-46CF-B705-C31EB6056AE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54959B-BE96-4662-9C28-D7A0305E483A}" type="pres">
      <dgm:prSet presAssocID="{8DE71EE7-8BDD-4228-A373-12C779B54ADC}" presName="parentText" presStyleLbl="node1" presStyleIdx="1" presStyleCnt="5" custLinFactY="300000" custLinFactNeighborX="520" custLinFactNeighborY="33341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13C13E-5F16-43F7-AD80-75A7EA93C11F}" type="pres">
      <dgm:prSet presAssocID="{805FF2A9-2E22-48FB-BF64-08045669F220}" presName="spacer" presStyleCnt="0"/>
      <dgm:spPr/>
    </dgm:pt>
    <dgm:pt modelId="{4B11D415-5941-42B3-96CE-1FDED7FFA9B3}" type="pres">
      <dgm:prSet presAssocID="{78C5EB16-AE63-417A-8DE6-5794A240D3E6}" presName="parentText" presStyleLbl="node1" presStyleIdx="2" presStyleCnt="5" custScaleY="122528" custLinFactY="-16824" custLinFactNeighborX="-34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7CEEF1-2468-44A8-8613-4E2E24D5E21A}" type="pres">
      <dgm:prSet presAssocID="{CA7DF8C1-F2EB-4BE0-86F8-24D9A8866397}" presName="spacer" presStyleCnt="0"/>
      <dgm:spPr/>
    </dgm:pt>
    <dgm:pt modelId="{911D48E7-B33F-471D-8974-FB83F75EA469}" type="pres">
      <dgm:prSet presAssocID="{DB9493C6-F3C9-4983-B870-10DBB591D401}" presName="parentText" presStyleLbl="node1" presStyleIdx="3" presStyleCnt="5" custLinFactY="-11619" custLinFactNeighborX="-34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C1E479-F408-44D7-864E-0816FDB00732}" type="pres">
      <dgm:prSet presAssocID="{D2D7D87C-544D-4FE1-93BF-505E2B05329D}" presName="spacer" presStyleCnt="0"/>
      <dgm:spPr/>
    </dgm:pt>
    <dgm:pt modelId="{D9BE50C5-9434-4F98-AD7D-1767FEB81D9B}" type="pres">
      <dgm:prSet presAssocID="{4B9AED78-5589-4FD6-99DF-81E6567C5962}" presName="parentText" presStyleLbl="node1" presStyleIdx="4" presStyleCnt="5" custScaleY="107789" custLinFactY="-350841" custLinFactNeighborX="-348" custLinFactNeighborY="-4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B13EEC-A060-4D3C-A8A2-14A38B1E458B}" srcId="{567E030A-D378-461C-839C-7EDF8C9AA751}" destId="{78C5EB16-AE63-417A-8DE6-5794A240D3E6}" srcOrd="2" destOrd="0" parTransId="{343C670F-762F-4EDE-B2FB-5CEB9B92725A}" sibTransId="{CA7DF8C1-F2EB-4BE0-86F8-24D9A8866397}"/>
    <dgm:cxn modelId="{E52AA72F-8DA1-497D-8140-8482AA090CF7}" type="presOf" srcId="{4AA35EA8-A877-46CF-B705-C31EB6056AEC}" destId="{1968F410-1147-4588-B366-E557BC1BE70F}" srcOrd="0" destOrd="0" presId="urn:microsoft.com/office/officeart/2005/8/layout/vList2"/>
    <dgm:cxn modelId="{93BD0DB7-9707-4435-B2AC-A5FE391604A4}" type="presOf" srcId="{4B9AED78-5589-4FD6-99DF-81E6567C5962}" destId="{D9BE50C5-9434-4F98-AD7D-1767FEB81D9B}" srcOrd="0" destOrd="0" presId="urn:microsoft.com/office/officeart/2005/8/layout/vList2"/>
    <dgm:cxn modelId="{044E20B4-CA9A-4671-94C2-B5AE5B16D8B9}" srcId="{567E030A-D378-461C-839C-7EDF8C9AA751}" destId="{8DE71EE7-8BDD-4228-A373-12C779B54ADC}" srcOrd="1" destOrd="0" parTransId="{17337662-C431-4CB8-993B-1773695CDEC6}" sibTransId="{805FF2A9-2E22-48FB-BF64-08045669F220}"/>
    <dgm:cxn modelId="{A2F522FE-552D-4DD7-AAD7-F50DFCBEEBB9}" srcId="{4AA35EA8-A877-46CF-B705-C31EB6056AEC}" destId="{BD03FA3A-8D6C-49D0-B0C2-3D9F18057489}" srcOrd="0" destOrd="0" parTransId="{D5A48ABB-4EAA-4ACC-834C-8140313B5B38}" sibTransId="{ACAF227E-5B30-456C-9635-BFC47E489506}"/>
    <dgm:cxn modelId="{DBA82839-C479-460E-84FB-7BC57C46C627}" type="presOf" srcId="{BD03FA3A-8D6C-49D0-B0C2-3D9F18057489}" destId="{1E61CE46-FAA7-4CE9-A3B5-874625CE3341}" srcOrd="0" destOrd="0" presId="urn:microsoft.com/office/officeart/2005/8/layout/vList2"/>
    <dgm:cxn modelId="{4647A41C-0BD8-4ADB-A560-C171D2A62F2C}" srcId="{567E030A-D378-461C-839C-7EDF8C9AA751}" destId="{4B9AED78-5589-4FD6-99DF-81E6567C5962}" srcOrd="4" destOrd="0" parTransId="{A4EF6266-7A62-4BD0-9B48-D49694AEFCBE}" sibTransId="{AAD0C54E-6FE2-458A-81F8-3823D53FC2C4}"/>
    <dgm:cxn modelId="{81281A8C-53BE-40F2-9B18-53930CC32415}" srcId="{567E030A-D378-461C-839C-7EDF8C9AA751}" destId="{4AA35EA8-A877-46CF-B705-C31EB6056AEC}" srcOrd="0" destOrd="0" parTransId="{5CE6F9E6-D6C3-4368-8F2F-A8DA6E7B9DAA}" sibTransId="{D8255007-82DA-4978-B9FE-6D34CF664889}"/>
    <dgm:cxn modelId="{5261F874-E357-42D3-9D48-1E8D9A46CD59}" type="presOf" srcId="{78C5EB16-AE63-417A-8DE6-5794A240D3E6}" destId="{4B11D415-5941-42B3-96CE-1FDED7FFA9B3}" srcOrd="0" destOrd="0" presId="urn:microsoft.com/office/officeart/2005/8/layout/vList2"/>
    <dgm:cxn modelId="{2D28D6A8-43B8-4A5C-9342-3DEC21DD9670}" type="presOf" srcId="{8DE71EE7-8BDD-4228-A373-12C779B54ADC}" destId="{6554959B-BE96-4662-9C28-D7A0305E483A}" srcOrd="0" destOrd="0" presId="urn:microsoft.com/office/officeart/2005/8/layout/vList2"/>
    <dgm:cxn modelId="{8933C141-8824-4896-9169-9CA43D8EBE41}" srcId="{567E030A-D378-461C-839C-7EDF8C9AA751}" destId="{DB9493C6-F3C9-4983-B870-10DBB591D401}" srcOrd="3" destOrd="0" parTransId="{1923C296-005B-40B5-AC71-B76957EA5313}" sibTransId="{D2D7D87C-544D-4FE1-93BF-505E2B05329D}"/>
    <dgm:cxn modelId="{78E9532C-C11D-41A1-8DA8-74ADBAC69738}" type="presOf" srcId="{567E030A-D378-461C-839C-7EDF8C9AA751}" destId="{0626DD1F-8B4B-4F4E-BFE2-93D454625C52}" srcOrd="0" destOrd="0" presId="urn:microsoft.com/office/officeart/2005/8/layout/vList2"/>
    <dgm:cxn modelId="{72ACC0DE-E265-424F-A383-D0C7D489D911}" type="presOf" srcId="{DB9493C6-F3C9-4983-B870-10DBB591D401}" destId="{911D48E7-B33F-471D-8974-FB83F75EA469}" srcOrd="0" destOrd="0" presId="urn:microsoft.com/office/officeart/2005/8/layout/vList2"/>
    <dgm:cxn modelId="{C9E9D20E-6026-4146-A16A-A4F45A143290}" type="presParOf" srcId="{0626DD1F-8B4B-4F4E-BFE2-93D454625C52}" destId="{1968F410-1147-4588-B366-E557BC1BE70F}" srcOrd="0" destOrd="0" presId="urn:microsoft.com/office/officeart/2005/8/layout/vList2"/>
    <dgm:cxn modelId="{BD716950-DDE3-49B3-A62E-74E836459788}" type="presParOf" srcId="{0626DD1F-8B4B-4F4E-BFE2-93D454625C52}" destId="{1E61CE46-FAA7-4CE9-A3B5-874625CE3341}" srcOrd="1" destOrd="0" presId="urn:microsoft.com/office/officeart/2005/8/layout/vList2"/>
    <dgm:cxn modelId="{3121867B-2054-4432-914E-2F8C49CE3291}" type="presParOf" srcId="{0626DD1F-8B4B-4F4E-BFE2-93D454625C52}" destId="{6554959B-BE96-4662-9C28-D7A0305E483A}" srcOrd="2" destOrd="0" presId="urn:microsoft.com/office/officeart/2005/8/layout/vList2"/>
    <dgm:cxn modelId="{431D954C-6AEB-4CC9-A9A9-A6AFAB8DE816}" type="presParOf" srcId="{0626DD1F-8B4B-4F4E-BFE2-93D454625C52}" destId="{5D13C13E-5F16-43F7-AD80-75A7EA93C11F}" srcOrd="3" destOrd="0" presId="urn:microsoft.com/office/officeart/2005/8/layout/vList2"/>
    <dgm:cxn modelId="{8D316333-27C9-497A-8ACF-FB6D82774F87}" type="presParOf" srcId="{0626DD1F-8B4B-4F4E-BFE2-93D454625C52}" destId="{4B11D415-5941-42B3-96CE-1FDED7FFA9B3}" srcOrd="4" destOrd="0" presId="urn:microsoft.com/office/officeart/2005/8/layout/vList2"/>
    <dgm:cxn modelId="{C85A9327-BA9F-4F61-BB41-D4BE84646F0E}" type="presParOf" srcId="{0626DD1F-8B4B-4F4E-BFE2-93D454625C52}" destId="{387CEEF1-2468-44A8-8613-4E2E24D5E21A}" srcOrd="5" destOrd="0" presId="urn:microsoft.com/office/officeart/2005/8/layout/vList2"/>
    <dgm:cxn modelId="{896BE2B1-7F89-4516-B6C8-4EF507F55D17}" type="presParOf" srcId="{0626DD1F-8B4B-4F4E-BFE2-93D454625C52}" destId="{911D48E7-B33F-471D-8974-FB83F75EA469}" srcOrd="6" destOrd="0" presId="urn:microsoft.com/office/officeart/2005/8/layout/vList2"/>
    <dgm:cxn modelId="{36508F0C-8DED-41B3-9CA9-2F7F1CFB1D70}" type="presParOf" srcId="{0626DD1F-8B4B-4F4E-BFE2-93D454625C52}" destId="{8FC1E479-F408-44D7-864E-0816FDB00732}" srcOrd="7" destOrd="0" presId="urn:microsoft.com/office/officeart/2005/8/layout/vList2"/>
    <dgm:cxn modelId="{C14BF1D6-8124-4E54-92FE-AD0D1C5F21E3}" type="presParOf" srcId="{0626DD1F-8B4B-4F4E-BFE2-93D454625C52}" destId="{D9BE50C5-9434-4F98-AD7D-1767FEB81D9B}" srcOrd="8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57158" y="428604"/>
            <a:ext cx="8429684" cy="107156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Cambria" pitchFamily="18" charset="0"/>
              </a:rPr>
              <a:t>Муниципальное бюджетное дошкольное образовательное учреждение «Детство» </a:t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Cambria" pitchFamily="18" charset="0"/>
              </a:rPr>
            </a:br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Cambria" pitchFamily="18" charset="0"/>
              </a:rPr>
              <a:t>Рузаевского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Cambria" pitchFamily="18" charset="0"/>
              </a:rPr>
              <a:t> муниципального района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Cambria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71472" y="1928802"/>
            <a:ext cx="8001056" cy="3071834"/>
          </a:xfrm>
        </p:spPr>
        <p:txBody>
          <a:bodyPr>
            <a:normAutofit/>
          </a:bodyPr>
          <a:lstStyle/>
          <a:p>
            <a:pPr algn="ctr"/>
            <a:endParaRPr lang="ru-RU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КРАТКАЯ ПРЕЗЕНТАЦИЯ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ОСНОВНОЙ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ОБЩЕОБРАЗОВАТЕЛЬНОЙ ПРОГРАММЫ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МБДОУ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«ДЕТСТВО»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РУЗАЕВСКОГО МУНИЦИПАЛЬНОГО РАЙОНА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072230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latin typeface="Cambria" pitchFamily="18" charset="0"/>
              </a:rPr>
              <a:t>Основная образовательная программа муниципального бюджетного дошкольного образовательного учреждения «Детство» </a:t>
            </a:r>
            <a:r>
              <a:rPr lang="ru-RU" sz="2000" dirty="0" err="1" smtClean="0">
                <a:latin typeface="Cambria" pitchFamily="18" charset="0"/>
              </a:rPr>
              <a:t>Рузаевского</a:t>
            </a:r>
            <a:r>
              <a:rPr lang="ru-RU" sz="2000" dirty="0" smtClean="0">
                <a:latin typeface="Cambria" pitchFamily="18" charset="0"/>
              </a:rPr>
              <a:t> муниципального района (далее Программа ) - документ, определяющий специфику организации воспитательно-образовательного процесса в муниципальном бюджетном дошкольном образовательном учреждении «Детство» </a:t>
            </a:r>
            <a:r>
              <a:rPr lang="ru-RU" sz="2000" dirty="0" err="1" smtClean="0">
                <a:latin typeface="Cambria" pitchFamily="18" charset="0"/>
              </a:rPr>
              <a:t>Рузаевского</a:t>
            </a:r>
            <a:r>
              <a:rPr lang="ru-RU" sz="2000" dirty="0" smtClean="0">
                <a:latin typeface="Cambria" pitchFamily="18" charset="0"/>
              </a:rPr>
              <a:t> муниципального района (далее МБДОУ «Детство»),  содержание образования, формы организации деятельности детей с учетом стандарта дошкольного уровня образования. </a:t>
            </a:r>
          </a:p>
          <a:p>
            <a:pPr algn="just"/>
            <a:r>
              <a:rPr lang="ru-RU" sz="2000" dirty="0" smtClean="0">
                <a:latin typeface="Cambria" pitchFamily="18" charset="0"/>
              </a:rPr>
              <a:t>Программа разработана в соответствии с Федеральным  законом  "Об образовании в Российской Федерации" от 29 декабря 2012 г. № 273-ФЗ, Федеральным государственным образовательным стандартом дошкольного образования (Приказ № 1155 Министерства образования и науки от 17 октября 2013 года) и с учетом</a:t>
            </a:r>
            <a:r>
              <a:rPr lang="ru-RU" sz="2000" b="1" dirty="0" smtClean="0">
                <a:latin typeface="Cambria" pitchFamily="18" charset="0"/>
              </a:rPr>
              <a:t> </a:t>
            </a:r>
            <a:r>
              <a:rPr lang="ru-RU" sz="2000" dirty="0" smtClean="0">
                <a:latin typeface="Cambria" pitchFamily="18" charset="0"/>
              </a:rPr>
              <a:t>Примерной  образовательной программы дошкольного образования «Детство», авт. Т.И. Бабаева, А.Г. Гогоберидзе, О.В. Солнцева и др. – СПб.: ООО «Издательство «Детство-Пресс», Издательство РГПУ им. А.И. Герцена, 2014. – 321 с. </a:t>
            </a:r>
            <a:endParaRPr lang="ru-RU" sz="2000" dirty="0"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42942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При разработке Программы учитывались следующие нормативные документы:</a:t>
            </a:r>
          </a:p>
          <a:p>
            <a:pPr lvl="0"/>
            <a:r>
              <a:rPr lang="ru-RU" sz="1600" dirty="0" smtClean="0">
                <a:latin typeface="Cambria" pitchFamily="18" charset="0"/>
              </a:rPr>
              <a:t>Конвенция  ООН о правах ребенка от 20 ноября 1989 года</a:t>
            </a:r>
          </a:p>
          <a:p>
            <a:r>
              <a:rPr lang="ru-RU" sz="1600" dirty="0" smtClean="0">
                <a:latin typeface="Cambria" pitchFamily="18" charset="0"/>
              </a:rPr>
              <a:t>Федеральный закон "Об образовании в РФ" от 29 декабря 2012 г. № 273-ФЗ</a:t>
            </a:r>
          </a:p>
          <a:p>
            <a:r>
              <a:rPr lang="ru-RU" sz="1600" dirty="0" smtClean="0">
                <a:latin typeface="Cambria" pitchFamily="18" charset="0"/>
              </a:rPr>
              <a:t>Приказ Министерства образования и науки РФ от 17 октября 2013 г. № 1155 "Об утверждении федерального государственного образовательного стандарта дошкольного образования" (Зарегистрировано в Минюсте РФ 14 ноября 2013 г. № 30384)</a:t>
            </a:r>
          </a:p>
          <a:p>
            <a:r>
              <a:rPr lang="ru-RU" sz="1600" dirty="0" smtClean="0">
                <a:latin typeface="Cambria" pitchFamily="18" charset="0"/>
              </a:rPr>
              <a:t>Письмо Министерства образования и науки РФ и Департамента общего образования от 28 февраля 2014 года № 08-249 "Комментарии к ФГОС дошкольного образования" </a:t>
            </a:r>
          </a:p>
          <a:p>
            <a:r>
              <a:rPr lang="ru-RU" sz="1600" dirty="0" smtClean="0">
                <a:latin typeface="Cambria" pitchFamily="18" charset="0"/>
              </a:rPr>
              <a:t>Постановление Главного государственного санитарного врача Российской Федерации от 15 мая 2013 г. № 26 от "Об утверждении </a:t>
            </a:r>
            <a:r>
              <a:rPr lang="ru-RU" sz="1600" dirty="0" err="1" smtClean="0">
                <a:latin typeface="Cambria" pitchFamily="18" charset="0"/>
              </a:rPr>
              <a:t>СанПиН</a:t>
            </a:r>
            <a:r>
              <a:rPr lang="ru-RU" sz="1600" dirty="0" smtClean="0">
                <a:latin typeface="Cambria" pitchFamily="18" charset="0"/>
              </a:rPr>
              <a:t> 2.4.1.3049-13 "Санитарно- эпидемиологические требования к устройству, содержанию и организации режима работы дошкольных образовательных организаций" (Зарегистрировано в Минюсте России 29 мая 2013 г. № 28564)</a:t>
            </a:r>
          </a:p>
          <a:p>
            <a:r>
              <a:rPr lang="ru-RU" sz="1600" dirty="0" smtClean="0">
                <a:latin typeface="Cambria" pitchFamily="18" charset="0"/>
              </a:rPr>
              <a:t>Приказ Министерства образования и науки РФ от 30 августа 2013 </a:t>
            </a:r>
            <a:r>
              <a:rPr lang="ru-RU" sz="1600" dirty="0" err="1" smtClean="0">
                <a:latin typeface="Cambria" pitchFamily="18" charset="0"/>
              </a:rPr>
              <a:t>г.№</a:t>
            </a:r>
            <a:r>
              <a:rPr lang="ru-RU" sz="1600" dirty="0" smtClean="0">
                <a:latin typeface="Cambria" pitchFamily="18" charset="0"/>
              </a:rPr>
              <a:t> 1014 "Об утверждении Порядка организации и осуществления образовательной деятельности по основным общеобразовательным программам  - образовательным программам дошкольного образования" (Зарегистрировано в Минюсте России 26.09.2013 № 30038)</a:t>
            </a:r>
          </a:p>
          <a:p>
            <a:r>
              <a:rPr lang="ru-RU" sz="1600" dirty="0" smtClean="0">
                <a:latin typeface="Cambria" pitchFamily="18" charset="0"/>
              </a:rPr>
              <a:t>Устав Муниципального бюджетного дошкольного образовательного учреждения «Детство» </a:t>
            </a:r>
            <a:r>
              <a:rPr lang="ru-RU" sz="1600" dirty="0" err="1" smtClean="0">
                <a:latin typeface="Cambria" pitchFamily="18" charset="0"/>
              </a:rPr>
              <a:t>Рузаевского</a:t>
            </a:r>
            <a:r>
              <a:rPr lang="ru-RU" sz="1600" dirty="0" smtClean="0">
                <a:latin typeface="Cambria" pitchFamily="18" charset="0"/>
              </a:rPr>
              <a:t> муниципального района № 1814 от «25» декабря 2015 года </a:t>
            </a:r>
            <a:endParaRPr lang="ru-RU" sz="1600" dirty="0"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28596" y="1285860"/>
          <a:ext cx="8158162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>
                <a:solidFill>
                  <a:srgbClr val="C00000"/>
                </a:solidFill>
                <a:effectLst/>
                <a:latin typeface="Cambria" pitchFamily="18" charset="0"/>
              </a:rPr>
              <a:t/>
            </a:r>
            <a:br>
              <a:rPr lang="ru-RU" sz="2700" dirty="0" smtClean="0">
                <a:solidFill>
                  <a:srgbClr val="C00000"/>
                </a:solidFill>
                <a:effectLst/>
                <a:latin typeface="Cambria" pitchFamily="18" charset="0"/>
              </a:rPr>
            </a:br>
            <a:r>
              <a:rPr lang="ru-RU" sz="2700" dirty="0" smtClean="0">
                <a:solidFill>
                  <a:srgbClr val="C00000"/>
                </a:solidFill>
                <a:effectLst/>
                <a:latin typeface="Cambria" pitchFamily="18" charset="0"/>
              </a:rPr>
              <a:t/>
            </a:r>
            <a:br>
              <a:rPr lang="ru-RU" sz="2700" dirty="0" smtClean="0">
                <a:solidFill>
                  <a:srgbClr val="C00000"/>
                </a:solidFill>
                <a:effectLst/>
                <a:latin typeface="Cambria" pitchFamily="18" charset="0"/>
              </a:rPr>
            </a:br>
            <a:r>
              <a:rPr lang="ru-RU" sz="2700" dirty="0" smtClean="0">
                <a:solidFill>
                  <a:srgbClr val="C00000"/>
                </a:solidFill>
                <a:effectLst/>
                <a:latin typeface="Cambria" pitchFamily="18" charset="0"/>
              </a:rPr>
              <a:t/>
            </a:r>
            <a:br>
              <a:rPr lang="ru-RU" sz="2700" dirty="0" smtClean="0">
                <a:solidFill>
                  <a:srgbClr val="C00000"/>
                </a:solidFill>
                <a:effectLst/>
                <a:latin typeface="Cambria" pitchFamily="18" charset="0"/>
              </a:rPr>
            </a:br>
            <a:r>
              <a:rPr lang="ru-RU" sz="2200" dirty="0" smtClean="0">
                <a:solidFill>
                  <a:srgbClr val="C00000"/>
                </a:solidFill>
                <a:effectLst/>
                <a:latin typeface="Cambria" pitchFamily="18" charset="0"/>
              </a:rPr>
              <a:t>СТРУКТУРА </a:t>
            </a:r>
            <a:br>
              <a:rPr lang="ru-RU" sz="2200" dirty="0" smtClean="0">
                <a:solidFill>
                  <a:srgbClr val="C00000"/>
                </a:solidFill>
                <a:effectLst/>
                <a:latin typeface="Cambria" pitchFamily="18" charset="0"/>
              </a:rPr>
            </a:br>
            <a:r>
              <a:rPr lang="ru-RU" sz="2200" dirty="0" smtClean="0">
                <a:solidFill>
                  <a:srgbClr val="C00000"/>
                </a:solidFill>
                <a:effectLst/>
                <a:latin typeface="Cambria" pitchFamily="18" charset="0"/>
              </a:rPr>
              <a:t>ОСНОВНОЙ ОБРАЗОВАТЕЛЬНОЙ ПРОГРАММЫ</a:t>
            </a:r>
            <a:br>
              <a:rPr lang="ru-RU" sz="2200" dirty="0" smtClean="0">
                <a:solidFill>
                  <a:srgbClr val="C00000"/>
                </a:solidFill>
                <a:effectLst/>
                <a:latin typeface="Cambria" pitchFamily="18" charset="0"/>
              </a:rPr>
            </a:br>
            <a:r>
              <a:rPr lang="ru-RU" sz="2200" dirty="0" smtClean="0">
                <a:solidFill>
                  <a:srgbClr val="C00000"/>
                </a:solidFill>
                <a:effectLst/>
                <a:latin typeface="Cambria" pitchFamily="18" charset="0"/>
              </a:rPr>
              <a:t>МБДОУ «ДЕТСТВО»</a:t>
            </a:r>
            <a:br>
              <a:rPr lang="ru-RU" sz="2200" dirty="0" smtClean="0">
                <a:solidFill>
                  <a:srgbClr val="C00000"/>
                </a:solidFill>
                <a:effectLst/>
                <a:latin typeface="Cambria" pitchFamily="18" charset="0"/>
              </a:rPr>
            </a:b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/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714356"/>
            <a:ext cx="8229600" cy="5715040"/>
          </a:xfrm>
        </p:spPr>
        <p:txBody>
          <a:bodyPr>
            <a:normAutofit fontScale="25000" lnSpcReduction="20000"/>
          </a:bodyPr>
          <a:lstStyle/>
          <a:p>
            <a:pPr algn="just"/>
            <a:endParaRPr lang="ru-RU" sz="6400" b="1" dirty="0" smtClean="0">
              <a:solidFill>
                <a:schemeClr val="accent1">
                  <a:lumMod val="75000"/>
                </a:schemeClr>
              </a:solidFill>
              <a:latin typeface="Cambria" pitchFamily="18" charset="0"/>
            </a:endParaRPr>
          </a:p>
          <a:p>
            <a:pPr algn="just"/>
            <a:endParaRPr lang="ru-RU" sz="6400" b="1" dirty="0" smtClean="0">
              <a:solidFill>
                <a:schemeClr val="accent1">
                  <a:lumMod val="75000"/>
                </a:schemeClr>
              </a:solidFill>
              <a:latin typeface="Cambria" pitchFamily="18" charset="0"/>
            </a:endParaRPr>
          </a:p>
          <a:p>
            <a:pPr algn="just"/>
            <a:endParaRPr lang="ru-RU" sz="6400" b="1" dirty="0" smtClean="0">
              <a:solidFill>
                <a:schemeClr val="accent1">
                  <a:lumMod val="75000"/>
                </a:schemeClr>
              </a:solidFill>
              <a:latin typeface="Cambria" pitchFamily="18" charset="0"/>
            </a:endParaRPr>
          </a:p>
          <a:p>
            <a:pPr algn="just"/>
            <a:r>
              <a:rPr lang="ru-RU" sz="6400" b="1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Цель</a:t>
            </a:r>
            <a:r>
              <a:rPr lang="ru-RU" sz="6400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ru-RU" sz="6400" b="1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Программы- </a:t>
            </a:r>
            <a:r>
              <a:rPr lang="ru-RU" sz="5600" dirty="0" err="1" smtClean="0">
                <a:latin typeface="Cambria" pitchFamily="18" charset="0"/>
              </a:rPr>
              <a:t>психолого</a:t>
            </a:r>
            <a:r>
              <a:rPr lang="ru-RU" sz="5600" dirty="0" smtClean="0">
                <a:latin typeface="Cambria" pitchFamily="18" charset="0"/>
              </a:rPr>
              <a:t> - педагогическая поддержка позитивной социализации и индивидуализации, развития личности детей </a:t>
            </a:r>
            <a:r>
              <a:rPr lang="ru-RU" sz="5600" dirty="0" err="1" smtClean="0">
                <a:latin typeface="Cambria" pitchFamily="18" charset="0"/>
              </a:rPr>
              <a:t>д</a:t>
            </a:r>
            <a:r>
              <a:rPr lang="ru-RU" sz="5600" dirty="0" smtClean="0">
                <a:latin typeface="Cambria" pitchFamily="18" charset="0"/>
              </a:rPr>
              <a:t>- </a:t>
            </a:r>
            <a:r>
              <a:rPr lang="ru-RU" sz="5600" dirty="0" err="1" smtClean="0">
                <a:latin typeface="Cambria" pitchFamily="18" charset="0"/>
              </a:rPr>
              <a:t>ошкольного</a:t>
            </a:r>
            <a:r>
              <a:rPr lang="ru-RU" sz="5600" dirty="0" smtClean="0">
                <a:latin typeface="Cambria" pitchFamily="18" charset="0"/>
              </a:rPr>
              <a:t> возраста. (формирование общей </a:t>
            </a:r>
            <a:r>
              <a:rPr lang="ru-RU" sz="5600" dirty="0" err="1" smtClean="0">
                <a:latin typeface="Cambria" pitchFamily="18" charset="0"/>
              </a:rPr>
              <a:t>кульуры</a:t>
            </a:r>
            <a:r>
              <a:rPr lang="ru-RU" sz="5600" dirty="0" smtClean="0">
                <a:latin typeface="Cambria" pitchFamily="18" charset="0"/>
              </a:rPr>
              <a:t>, развитие физических, интеллектуальных и личностных качеств, формирование предпосылок учебной деятельности, обеспечивающих социальную успешность, сохранение и укрепление здоровья.)</a:t>
            </a:r>
            <a:endParaRPr lang="ru-RU" sz="4000" dirty="0" smtClean="0">
              <a:latin typeface="Cambria" pitchFamily="18" charset="0"/>
            </a:endParaRPr>
          </a:p>
          <a:p>
            <a:r>
              <a:rPr lang="ru-RU" sz="6400" b="1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Задачи  Программы</a:t>
            </a:r>
          </a:p>
          <a:p>
            <a:pPr algn="just"/>
            <a:r>
              <a:rPr lang="ru-RU" sz="5600" dirty="0" smtClean="0">
                <a:latin typeface="Cambria" pitchFamily="18" charset="0"/>
              </a:rPr>
              <a:t>сохранить и укрепить физическое  и психическое здоровье детей, в том числе их эмоциональное благополучие; </a:t>
            </a:r>
          </a:p>
          <a:p>
            <a:pPr lvl="0" algn="just"/>
            <a:r>
              <a:rPr lang="ru-RU" sz="5600" dirty="0" smtClean="0">
                <a:latin typeface="Cambria" pitchFamily="18" charset="0"/>
              </a:rPr>
              <a:t>обеспечить равные возможности для полноценного развития каждого ребенка в период дошкольного детства; </a:t>
            </a:r>
          </a:p>
          <a:p>
            <a:pPr lvl="0" algn="just"/>
            <a:r>
              <a:rPr lang="ru-RU" sz="5600" dirty="0" smtClean="0">
                <a:latin typeface="Cambria" pitchFamily="18" charset="0"/>
              </a:rPr>
              <a:t>приобщить детей к </a:t>
            </a:r>
            <a:r>
              <a:rPr lang="ru-RU" sz="5600" dirty="0" err="1" smtClean="0">
                <a:latin typeface="Cambria" pitchFamily="18" charset="0"/>
              </a:rPr>
              <a:t>социокультурным</a:t>
            </a:r>
            <a:r>
              <a:rPr lang="ru-RU" sz="5600" dirty="0" smtClean="0">
                <a:latin typeface="Cambria" pitchFamily="18" charset="0"/>
              </a:rPr>
              <a:t> нормам, традициям семьи, общества и государства; </a:t>
            </a:r>
          </a:p>
          <a:p>
            <a:pPr lvl="0" algn="just"/>
            <a:r>
              <a:rPr lang="ru-RU" sz="5600" dirty="0" smtClean="0">
                <a:latin typeface="Cambria" pitchFamily="18" charset="0"/>
              </a:rPr>
              <a:t>формировать общую культуру личности, в том числе ценности здорового образа жизни, развития социальных, нравственных, эстетических, интеллектуальных и физических качеств, инициативности, самостоятельности и ответственности, предпосылки к учебной деятельности; </a:t>
            </a:r>
          </a:p>
          <a:p>
            <a:pPr algn="just"/>
            <a:r>
              <a:rPr lang="ru-RU" sz="5600" dirty="0" smtClean="0">
                <a:latin typeface="Cambria" pitchFamily="18" charset="0"/>
              </a:rPr>
              <a:t>объединить обучение и воспитание в целостный образовательный процесс на основе духовно – нравственных о </a:t>
            </a:r>
            <a:r>
              <a:rPr lang="ru-RU" sz="5600" dirty="0" err="1" smtClean="0">
                <a:latin typeface="Cambria" pitchFamily="18" charset="0"/>
              </a:rPr>
              <a:t>социокультурных</a:t>
            </a:r>
            <a:r>
              <a:rPr lang="ru-RU" sz="5600" dirty="0" smtClean="0">
                <a:latin typeface="Cambria" pitchFamily="18" charset="0"/>
              </a:rPr>
              <a:t> ценностей и принятых в обществе правил и норм поведения в интересах человека, семьи и общества; </a:t>
            </a:r>
          </a:p>
          <a:p>
            <a:pPr lvl="0" algn="just"/>
            <a:r>
              <a:rPr lang="ru-RU" sz="5600" dirty="0" smtClean="0">
                <a:latin typeface="Cambria" pitchFamily="18" charset="0"/>
              </a:rPr>
              <a:t>создать благоприятные условия развития детей в соответствии с их возрастными и индивидуальными особенностями и склонностями; </a:t>
            </a:r>
          </a:p>
          <a:p>
            <a:pPr lvl="0" algn="just"/>
            <a:r>
              <a:rPr lang="ru-RU" sz="5600" dirty="0" smtClean="0">
                <a:latin typeface="Cambria" pitchFamily="18" charset="0"/>
              </a:rPr>
              <a:t>развивать способности и творческий потенциал каждого ребенка как субъекта отношений с самим собой, другими детьми, взрослыми и миром; </a:t>
            </a:r>
          </a:p>
          <a:p>
            <a:pPr lvl="0" algn="just"/>
            <a:r>
              <a:rPr lang="ru-RU" sz="5600" dirty="0" smtClean="0">
                <a:latin typeface="Cambria" pitchFamily="18" charset="0"/>
              </a:rPr>
              <a:t>формировать познавательные интересы и действие ребенка в различных видах деятельности.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572560" cy="13573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/>
            </a:r>
            <a:br>
              <a:rPr lang="ru-RU" sz="31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</a:br>
            <a:r>
              <a:rPr lang="ru-RU" sz="31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/>
            </a:r>
            <a:br>
              <a:rPr lang="ru-RU" sz="31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</a:br>
            <a:r>
              <a:rPr lang="en-US" sz="31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 </a:t>
            </a:r>
            <a:r>
              <a:rPr lang="ru-RU" sz="31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ЦЕЛЕВОЙ РАЗДЕЛ ПРОГРАММЫ</a:t>
            </a:r>
            <a:br>
              <a:rPr lang="ru-RU" sz="31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</a:br>
            <a:r>
              <a:rPr lang="ru-RU" sz="31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/>
            </a:r>
            <a:br>
              <a:rPr lang="ru-RU" sz="31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</a:b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effectLst/>
                <a:latin typeface="Cambria" pitchFamily="18" charset="0"/>
              </a:rPr>
              <a:t>ЦЕЛЬ </a:t>
            </a: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effectLst/>
                <a:latin typeface="Cambria" pitchFamily="18" charset="0"/>
              </a:rPr>
              <a:t>И ЗАДАЧИ  РЕАЛИЗАЦИИ ПРОГРАММЫ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sz="2900" b="1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Принципы</a:t>
            </a:r>
            <a:r>
              <a:rPr lang="ru-RU" sz="2900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ru-RU" sz="2900" b="1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Программы:</a:t>
            </a:r>
            <a:endParaRPr lang="ru-RU" sz="2900" dirty="0" smtClean="0">
              <a:solidFill>
                <a:schemeClr val="accent1">
                  <a:lumMod val="75000"/>
                </a:schemeClr>
              </a:solidFill>
              <a:latin typeface="Cambria" pitchFamily="18" charset="0"/>
            </a:endParaRPr>
          </a:p>
          <a:p>
            <a:pPr lvl="0" algn="just"/>
            <a:r>
              <a:rPr lang="ru-RU" sz="2600" dirty="0" smtClean="0">
                <a:latin typeface="Cambria" pitchFamily="18" charset="0"/>
              </a:rPr>
              <a:t>полноценное проживание ребёнком всех этапов детства (младенческого, раннего и дошкольного возраста), обогащения (амплификации) детского развития;</a:t>
            </a:r>
          </a:p>
          <a:p>
            <a:pPr lvl="0" algn="just"/>
            <a:r>
              <a:rPr lang="ru-RU" sz="2600" dirty="0" smtClean="0">
                <a:latin typeface="Cambria" pitchFamily="18" charset="0"/>
              </a:rPr>
              <a:t>возрастная  адекватность (соответствия условий, требований, методов возрасту  и особенностям развития);</a:t>
            </a:r>
          </a:p>
          <a:p>
            <a:pPr lvl="0" algn="just"/>
            <a:r>
              <a:rPr lang="ru-RU" sz="2600" dirty="0" smtClean="0">
                <a:latin typeface="Cambria" pitchFamily="18" charset="0"/>
              </a:rPr>
              <a:t>обеспечение преемственности целей, задач и содержания образования, реализуемых в рамках образовательных программ различных уровней;</a:t>
            </a:r>
          </a:p>
          <a:p>
            <a:pPr lvl="0" algn="just"/>
            <a:r>
              <a:rPr lang="ru-RU" sz="2600" dirty="0" smtClean="0">
                <a:latin typeface="Cambria" pitchFamily="18" charset="0"/>
              </a:rPr>
              <a:t>содействие и сотрудничество детей и взрослых, признание ребенка полноценным участником (субъектом) образовательных отношений;</a:t>
            </a:r>
          </a:p>
          <a:p>
            <a:pPr lvl="0" algn="just"/>
            <a:r>
              <a:rPr lang="ru-RU" sz="2600" dirty="0" smtClean="0">
                <a:latin typeface="Cambria" pitchFamily="18" charset="0"/>
              </a:rPr>
              <a:t>партнерство с семьей;</a:t>
            </a:r>
          </a:p>
          <a:p>
            <a:pPr lvl="0" algn="just"/>
            <a:r>
              <a:rPr lang="ru-RU" sz="2600" dirty="0" smtClean="0">
                <a:latin typeface="Cambria" pitchFamily="18" charset="0"/>
              </a:rPr>
              <a:t>учет этнокультурной ситуации развития детей;</a:t>
            </a:r>
          </a:p>
          <a:p>
            <a:pPr lvl="0" algn="just"/>
            <a:r>
              <a:rPr lang="ru-RU" sz="2600" dirty="0" smtClean="0">
                <a:latin typeface="Cambria" pitchFamily="18" charset="0"/>
              </a:rPr>
              <a:t>построение образовательной деятельности на основе индивидуальных особенностей каждого ребенка, при котором сам ребенок активен в  выборе содержания своего образования, становится субъектом образования;</a:t>
            </a:r>
          </a:p>
          <a:p>
            <a:pPr lvl="0" algn="just"/>
            <a:r>
              <a:rPr lang="ru-RU" sz="2600" dirty="0" smtClean="0">
                <a:latin typeface="Cambria" pitchFamily="18" charset="0"/>
              </a:rPr>
              <a:t>поддержка инициативы детей в различных видах деятельности.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14282" y="500042"/>
            <a:ext cx="8572560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/>
            </a:r>
            <a:br>
              <a:rPr lang="ru-RU" sz="31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</a:b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effectLst/>
                <a:latin typeface="Cambria" pitchFamily="18" charset="0"/>
              </a:rPr>
              <a:t>ПРИНЦИПЫ РЕАЛИЗАЦИИ ПРОГРАММЫ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6429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  <a:effectLst/>
                <a:latin typeface="Cambria" pitchFamily="18" charset="0"/>
              </a:rPr>
              <a:t/>
            </a:r>
            <a:br>
              <a:rPr lang="ru-RU" sz="2700" dirty="0" smtClean="0">
                <a:solidFill>
                  <a:schemeClr val="accent2">
                    <a:lumMod val="75000"/>
                  </a:schemeClr>
                </a:solidFill>
                <a:effectLst/>
                <a:latin typeface="Cambria" pitchFamily="18" charset="0"/>
              </a:rPr>
            </a:br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  <a:effectLst/>
                <a:latin typeface="Cambria" pitchFamily="18" charset="0"/>
              </a:rPr>
              <a:t/>
            </a:r>
            <a:br>
              <a:rPr lang="ru-RU" sz="2700" dirty="0" smtClean="0">
                <a:solidFill>
                  <a:schemeClr val="accent2">
                    <a:lumMod val="75000"/>
                  </a:schemeClr>
                </a:solidFill>
                <a:effectLst/>
                <a:latin typeface="Cambria" pitchFamily="18" charset="0"/>
              </a:rPr>
            </a:b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effectLst/>
                <a:latin typeface="Cambria" pitchFamily="18" charset="0"/>
              </a:rPr>
              <a:t>СОДЕРЖАНИЕ ОБРАЗОВАТЕЛЬНОЙ ДЕЯТЕЛЬНОСТИ В  СООТВЕТСТВИИ С ОБРАЗОВАТЕЛЬНЫМИ ОБЛАСТЯМИ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chemeClr val="accent2">
                  <a:lumMod val="75000"/>
                </a:schemeClr>
              </a:solidFill>
              <a:effectLst/>
              <a:latin typeface="Cambria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285860"/>
          <a:ext cx="8229600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000100" y="142852"/>
            <a:ext cx="73581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II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СОДЕРЖАТЕЛЬНЫЙ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РАЗДЕЛ ПРОГРАММЫ</a:t>
            </a:r>
            <a:endParaRPr lang="ru-RU" sz="24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1600" dirty="0" smtClean="0">
                <a:solidFill>
                  <a:srgbClr val="C00000"/>
                </a:solidFill>
                <a:effectLst/>
                <a:latin typeface="Cambria" pitchFamily="18" charset="0"/>
              </a:rPr>
              <a:t>СОДЕРЖАТЕЛЬНЫЙ РАЗДЕЛ ОСНОВНОЙ ОБРАЗОВАТЕЛЬНОЙ ПРОГРАММЫ</a:t>
            </a:r>
            <a:br>
              <a:rPr lang="ru-RU" sz="1600" dirty="0" smtClean="0">
                <a:solidFill>
                  <a:srgbClr val="C00000"/>
                </a:solidFill>
                <a:effectLst/>
                <a:latin typeface="Cambria" pitchFamily="18" charset="0"/>
              </a:rPr>
            </a:br>
            <a:r>
              <a:rPr lang="ru-RU" sz="1600" dirty="0" smtClean="0">
                <a:solidFill>
                  <a:srgbClr val="C00000"/>
                </a:solidFill>
                <a:effectLst/>
                <a:latin typeface="Cambria" pitchFamily="18" charset="0"/>
              </a:rPr>
              <a:t>МБДОУ «ДЕТСТВО» СОСТОИТ ИЗ ДВУХ ЧАСТЕЙ</a:t>
            </a:r>
            <a:endParaRPr lang="ru-RU" sz="1600" dirty="0"/>
          </a:p>
        </p:txBody>
      </p:sp>
      <p:sp>
        <p:nvSpPr>
          <p:cNvPr id="4" name="Выноска со стрелкой вправо 3"/>
          <p:cNvSpPr/>
          <p:nvPr/>
        </p:nvSpPr>
        <p:spPr>
          <a:xfrm>
            <a:off x="142844" y="1428736"/>
            <a:ext cx="5072098" cy="5214974"/>
          </a:xfrm>
          <a:prstGeom prst="rightArrow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42910" y="1571612"/>
            <a:ext cx="221457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 smtClean="0">
                <a:solidFill>
                  <a:srgbClr val="FFFF00"/>
                </a:solidFill>
                <a:latin typeface="Cambria" pitchFamily="18" charset="0"/>
              </a:rPr>
              <a:t>Обязательная часть</a:t>
            </a:r>
          </a:p>
          <a:p>
            <a:pPr algn="ctr"/>
            <a:r>
              <a:rPr lang="ru-RU" sz="1600" dirty="0" smtClean="0">
                <a:latin typeface="Cambria" pitchFamily="18" charset="0"/>
              </a:rPr>
              <a:t>обеспечивает комплексное развитие детей во всех 5 взаимодополняющих областях</a:t>
            </a:r>
            <a:endParaRPr lang="ru-RU" sz="1600" dirty="0">
              <a:latin typeface="Cambr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48" y="3714752"/>
            <a:ext cx="221457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Социально-коммуникативное развитие</a:t>
            </a:r>
          </a:p>
          <a:p>
            <a:pPr algn="ctr"/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>Познавательное развитие</a:t>
            </a:r>
          </a:p>
          <a:p>
            <a:pPr algn="ctr"/>
            <a:r>
              <a:rPr lang="ru-RU" sz="1400" dirty="0" smtClean="0">
                <a:solidFill>
                  <a:schemeClr val="accent3">
                    <a:lumMod val="75000"/>
                  </a:schemeClr>
                </a:solidFill>
              </a:rPr>
              <a:t>Художественно-эстетическое развитие</a:t>
            </a: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Речевое развитие</a:t>
            </a:r>
          </a:p>
          <a:p>
            <a:pPr algn="ctr"/>
            <a:r>
              <a:rPr lang="ru-RU" sz="1400" dirty="0" smtClean="0">
                <a:solidFill>
                  <a:srgbClr val="FFFF00"/>
                </a:solidFill>
              </a:rPr>
              <a:t>Физическое развитие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0" name="Выноска со стрелкой влево 9"/>
          <p:cNvSpPr/>
          <p:nvPr/>
        </p:nvSpPr>
        <p:spPr>
          <a:xfrm>
            <a:off x="5429256" y="1428736"/>
            <a:ext cx="3500462" cy="5214974"/>
          </a:xfrm>
          <a:prstGeom prst="leftArrow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643702" y="1428736"/>
            <a:ext cx="2286016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 smtClean="0">
                <a:solidFill>
                  <a:srgbClr val="FFFF00"/>
                </a:solidFill>
                <a:latin typeface="Cambria" pitchFamily="18" charset="0"/>
              </a:rPr>
              <a:t>Вариативная часть </a:t>
            </a:r>
          </a:p>
          <a:p>
            <a:pPr algn="ctr"/>
            <a:r>
              <a:rPr lang="ru-RU" sz="1400" dirty="0" smtClean="0">
                <a:latin typeface="Cambria" pitchFamily="18" charset="0"/>
              </a:rPr>
              <a:t>формируется участниками образовательного процесса ДОО и включает в себя следующие парциальные программы</a:t>
            </a:r>
          </a:p>
          <a:p>
            <a:pPr marL="228600" indent="-228600">
              <a:buAutoNum type="arabicPeriod"/>
            </a:pPr>
            <a:r>
              <a:rPr lang="ru-RU" sz="1400" dirty="0" smtClean="0">
                <a:latin typeface="Cambria" pitchFamily="18" charset="0"/>
              </a:rPr>
              <a:t>Программа </a:t>
            </a:r>
            <a:r>
              <a:rPr lang="ru-RU" sz="1400" dirty="0" smtClean="0">
                <a:latin typeface="Cambria" pitchFamily="18" charset="0"/>
              </a:rPr>
              <a:t>«Мы в Мордовии живем»(примерный региональный модуль)О..</a:t>
            </a:r>
            <a:r>
              <a:rPr lang="ru-RU" sz="1400" dirty="0" err="1" smtClean="0">
                <a:latin typeface="Cambria" pitchFamily="18" charset="0"/>
              </a:rPr>
              <a:t>Бурляева</a:t>
            </a:r>
            <a:endParaRPr lang="ru-RU" sz="1400" dirty="0" smtClean="0">
              <a:latin typeface="Cambria" pitchFamily="18" charset="0"/>
            </a:endParaRPr>
          </a:p>
          <a:p>
            <a:pPr marL="228600" indent="-228600"/>
            <a:endParaRPr lang="ru-RU" sz="1100" dirty="0" smtClean="0">
              <a:latin typeface="Cambria" pitchFamily="18" charset="0"/>
            </a:endParaRPr>
          </a:p>
          <a:p>
            <a:pPr marL="228600" indent="-228600">
              <a:buAutoNum type="arabicPeriod"/>
            </a:pPr>
            <a:endParaRPr lang="ru-RU" sz="1200" dirty="0"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/>
              <a:t> </a:t>
            </a:r>
            <a:r>
              <a:rPr lang="ru-RU" dirty="0" smtClean="0">
                <a:latin typeface="Cambria" pitchFamily="18" charset="0"/>
              </a:rPr>
              <a:t>Реализуются через тематические модули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>
                <a:solidFill>
                  <a:srgbClr val="C00000"/>
                </a:solidFill>
                <a:effectLst/>
                <a:latin typeface="Cambria" pitchFamily="18" charset="0"/>
              </a:rPr>
              <a:t>СОЦИАЛЬНО-КОММУНИКАТИВНОЕ РАЗВИТИЕ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28596" y="2285992"/>
            <a:ext cx="3643338" cy="142876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Cambria" pitchFamily="18" charset="0"/>
              </a:rPr>
              <a:t>«Социализация» </a:t>
            </a:r>
            <a:endParaRPr lang="ru-RU" sz="3200" dirty="0">
              <a:solidFill>
                <a:srgbClr val="0070C0"/>
              </a:solidFill>
              <a:latin typeface="Cambria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143504" y="2285992"/>
            <a:ext cx="3429024" cy="142876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Cambria" pitchFamily="18" charset="0"/>
              </a:rPr>
              <a:t>«Труд» </a:t>
            </a:r>
            <a:endParaRPr lang="ru-RU" sz="3200" dirty="0">
              <a:solidFill>
                <a:srgbClr val="0070C0"/>
              </a:solidFill>
              <a:latin typeface="Cambria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488" y="4143380"/>
            <a:ext cx="3857652" cy="1500198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Cambria" pitchFamily="18" charset="0"/>
              </a:rPr>
              <a:t>«Безопасность»</a:t>
            </a:r>
            <a:endParaRPr lang="ru-RU" sz="3200" dirty="0">
              <a:solidFill>
                <a:srgbClr val="0070C0"/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43602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2200" b="1" dirty="0" smtClean="0">
                <a:solidFill>
                  <a:srgbClr val="C00000"/>
                </a:solidFill>
                <a:latin typeface="Cambria" pitchFamily="18" charset="0"/>
              </a:rPr>
              <a:t>Социально-коммуникативное развитие </a:t>
            </a:r>
          </a:p>
          <a:p>
            <a:pPr>
              <a:buNone/>
            </a:pPr>
            <a:r>
              <a:rPr lang="ru-RU" sz="2000" dirty="0" smtClean="0">
                <a:latin typeface="Cambria" pitchFamily="18" charset="0"/>
              </a:rPr>
              <a:t>     </a:t>
            </a:r>
            <a:r>
              <a:rPr lang="ru-RU" sz="1900" dirty="0" smtClean="0">
                <a:latin typeface="Cambria" pitchFamily="18" charset="0"/>
              </a:rPr>
              <a:t>направлено на усвоение норм и ценностей, принятых в обществе, включая моральные и нравственные ценности; развитие общения и взаимодействия ребёнка с взрослыми и сверстниками; становление самостоятельности, целенаправленности и </a:t>
            </a:r>
            <a:r>
              <a:rPr lang="ru-RU" sz="1900" dirty="0" err="1" smtClean="0">
                <a:latin typeface="Cambria" pitchFamily="18" charset="0"/>
              </a:rPr>
              <a:t>саморегуляции</a:t>
            </a:r>
            <a:r>
              <a:rPr lang="ru-RU" sz="1900" dirty="0" smtClean="0">
                <a:latin typeface="Cambria" pitchFamily="18" charset="0"/>
              </a:rPr>
              <a:t> собственных действий; развитие социального и эмоционального интеллекта, эмоциональной отзывчивости, сопереживания, формирование готовности к совместной деятельности со сверстниками, формирование уважительного отношения и чувства принадлежности к своей семье и к сообществу детей и взрослых в Организации; формирование позитивных установок к различным видам труда и творчества; формирование основ безопасного поведения в быту, социуме, природе. </a:t>
            </a:r>
            <a:endParaRPr lang="ru-RU" sz="2200" b="1" dirty="0" smtClean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  <a:p>
            <a:pPr algn="ctr">
              <a:buNone/>
            </a:pPr>
            <a:r>
              <a:rPr lang="ru-RU" sz="1900" b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Задачи  образовательной области</a:t>
            </a:r>
          </a:p>
          <a:p>
            <a:pPr lvl="0"/>
            <a:r>
              <a:rPr lang="ru-RU" sz="1900" dirty="0" smtClean="0">
                <a:latin typeface="Cambria" pitchFamily="18" charset="0"/>
              </a:rPr>
              <a:t>приобщать к </a:t>
            </a:r>
            <a:r>
              <a:rPr lang="ru-RU" sz="1900" dirty="0" err="1" smtClean="0">
                <a:latin typeface="Cambria" pitchFamily="18" charset="0"/>
              </a:rPr>
              <a:t>социокультурным</a:t>
            </a:r>
            <a:r>
              <a:rPr lang="ru-RU" sz="1900" dirty="0" smtClean="0">
                <a:latin typeface="Cambria" pitchFamily="18" charset="0"/>
              </a:rPr>
              <a:t> нормам, традициям семьи, общества, государства;</a:t>
            </a:r>
          </a:p>
          <a:p>
            <a:pPr lvl="0"/>
            <a:r>
              <a:rPr lang="ru-RU" sz="1900" dirty="0" smtClean="0">
                <a:latin typeface="Cambria" pitchFamily="18" charset="0"/>
              </a:rPr>
              <a:t>формировать представления о малой родине и Отечестве, многообразии стран и народов мира;</a:t>
            </a:r>
          </a:p>
          <a:p>
            <a:pPr lvl="0"/>
            <a:r>
              <a:rPr lang="ru-RU" sz="1900" dirty="0" smtClean="0">
                <a:latin typeface="Cambria" pitchFamily="18" charset="0"/>
              </a:rPr>
              <a:t>формировать общую культуру личности детей, развитие их социальных и нравственных качеств;</a:t>
            </a:r>
          </a:p>
          <a:p>
            <a:pPr lvl="0"/>
            <a:r>
              <a:rPr lang="ru-RU" sz="1900" dirty="0" smtClean="0">
                <a:latin typeface="Cambria" pitchFamily="18" charset="0"/>
              </a:rPr>
              <a:t>поддерживать инициативу, самостоятельность и ответственность ребенка в различных видах деятельности.</a:t>
            </a:r>
          </a:p>
          <a:p>
            <a:pPr>
              <a:buNone/>
            </a:pPr>
            <a:endParaRPr lang="ru-RU" sz="2000" dirty="0" smtClean="0">
              <a:latin typeface="Cambria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/>
              <a:t> </a:t>
            </a:r>
            <a:r>
              <a:rPr lang="ru-RU" dirty="0" smtClean="0">
                <a:latin typeface="Cambria" pitchFamily="18" charset="0"/>
              </a:rPr>
              <a:t>Реализуются через тематические модули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>
                <a:solidFill>
                  <a:srgbClr val="C00000"/>
                </a:solidFill>
                <a:effectLst/>
                <a:latin typeface="Cambria" pitchFamily="18" charset="0"/>
              </a:rPr>
              <a:t>ПОЗНАВАТЕЛЬНОЕ РАЗВИТИЕ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28596" y="2214554"/>
            <a:ext cx="3643338" cy="14287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«Формирование целостной картины мира»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143504" y="2285992"/>
            <a:ext cx="3429024" cy="14287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«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Исследования и эксперименты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» </a:t>
            </a:r>
            <a:endParaRPr lang="ru-RU" sz="3200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488" y="4143380"/>
            <a:ext cx="3857652" cy="150019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«Математическое развитие»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8654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Познавательное развитие </a:t>
            </a:r>
          </a:p>
          <a:p>
            <a:pPr algn="just">
              <a:buNone/>
            </a:pPr>
            <a:r>
              <a:rPr lang="ru-RU" sz="2000" dirty="0" smtClean="0">
                <a:latin typeface="Cambria" pitchFamily="18" charset="0"/>
              </a:rPr>
              <a:t>     </a:t>
            </a:r>
            <a:r>
              <a:rPr lang="ru-RU" sz="1800" dirty="0" smtClean="0">
                <a:latin typeface="Cambria" pitchFamily="18" charset="0"/>
              </a:rPr>
              <a:t>предполагает развитие интересов детей, любознательности и познавательной мотивации; формирование познавательных действий, становление сознания; развитие воображения и творческой активности; формирование первичных представлений о себе, других людях, объектах окружающего мира, о свойствах и отношениях объектов окружающего мира, представлений о </a:t>
            </a:r>
            <a:r>
              <a:rPr lang="ru-RU" sz="1800" dirty="0" err="1" smtClean="0">
                <a:latin typeface="Cambria" pitchFamily="18" charset="0"/>
              </a:rPr>
              <a:t>социокультурных</a:t>
            </a:r>
            <a:r>
              <a:rPr lang="ru-RU" sz="1800" dirty="0" smtClean="0">
                <a:latin typeface="Cambria" pitchFamily="18" charset="0"/>
              </a:rPr>
              <a:t> ценностях нашего народа, об отечественных традициях и праздниках, о планете Земля как общем доме людей, об особенностях её природы, многообразии стран и народов мира.</a:t>
            </a:r>
            <a:endParaRPr lang="ru-RU" sz="2000" dirty="0" smtClean="0">
              <a:latin typeface="Cambria" pitchFamily="18" charset="0"/>
            </a:endParaRPr>
          </a:p>
          <a:p>
            <a:pPr algn="ctr">
              <a:buNone/>
            </a:pPr>
            <a:r>
              <a:rPr lang="ru-RU" sz="23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Задачи образовательной области</a:t>
            </a:r>
            <a:endParaRPr lang="ru-RU" sz="23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lvl="0" algn="just"/>
            <a:r>
              <a:rPr lang="ru-RU" sz="1900" dirty="0" smtClean="0">
                <a:latin typeface="Cambria" pitchFamily="18" charset="0"/>
              </a:rPr>
              <a:t>формировать познавательные интересы и действия ребенка в различных видах деятельности;</a:t>
            </a:r>
          </a:p>
          <a:p>
            <a:pPr lvl="0" algn="just"/>
            <a:r>
              <a:rPr lang="ru-RU" sz="1900" dirty="0" smtClean="0">
                <a:latin typeface="Cambria" pitchFamily="18" charset="0"/>
              </a:rPr>
              <a:t>организовывать виды деятельности, способствующие развитию мышления и воображения;</a:t>
            </a:r>
          </a:p>
          <a:p>
            <a:pPr lvl="0" algn="just"/>
            <a:r>
              <a:rPr lang="ru-RU" sz="1900" dirty="0" smtClean="0">
                <a:latin typeface="Cambria" pitchFamily="18" charset="0"/>
              </a:rPr>
              <a:t>поддерживать детскую инициативу и самостоятельность в проектной  и познавательной деятельности;</a:t>
            </a:r>
          </a:p>
          <a:p>
            <a:pPr lvl="0" algn="just"/>
            <a:r>
              <a:rPr lang="ru-RU" sz="1900" dirty="0" smtClean="0">
                <a:latin typeface="Cambria" pitchFamily="18" charset="0"/>
              </a:rPr>
              <a:t>формировать интеллектуальные качества личности;</a:t>
            </a:r>
          </a:p>
          <a:p>
            <a:pPr lvl="0" algn="just"/>
            <a:r>
              <a:rPr lang="ru-RU" sz="1900" dirty="0" smtClean="0">
                <a:latin typeface="Cambria" pitchFamily="18" charset="0"/>
              </a:rPr>
              <a:t>формировать предпосылки к учебной деятельности.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/>
              <a:t> </a:t>
            </a:r>
            <a:r>
              <a:rPr lang="ru-RU" dirty="0" smtClean="0">
                <a:latin typeface="Cambria" pitchFamily="18" charset="0"/>
              </a:rPr>
              <a:t>Реализуются через тематические модули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>
                <a:solidFill>
                  <a:srgbClr val="C00000"/>
                </a:solidFill>
                <a:effectLst/>
                <a:latin typeface="Cambria" pitchFamily="18" charset="0"/>
              </a:rPr>
              <a:t>РЕЧЕВОЕ РАЗВИТИЕ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00034" y="2571744"/>
            <a:ext cx="3857652" cy="192882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«Речевое общение»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00628" y="2571744"/>
            <a:ext cx="3643338" cy="192882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«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Чтение художественной литературы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» </a:t>
            </a:r>
            <a:endParaRPr lang="ru-RU" sz="3200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57916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ru-RU" sz="59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Речевое развитие </a:t>
            </a:r>
          </a:p>
          <a:p>
            <a:pPr algn="just">
              <a:buNone/>
            </a:pPr>
            <a:r>
              <a:rPr lang="ru-RU" sz="3800" dirty="0" smtClean="0">
                <a:latin typeface="Cambria" pitchFamily="18" charset="0"/>
              </a:rPr>
              <a:t>     включает владение речью как средством общения и культуры; обогащение активного словаря; развитие связной, грамматически правильной диалогической и монологической речи; развитие речевого творчества; развитие звуковой и интонационной культуры речи, фонематического слуха; знакомство с книжной культурой, детской литературой, понимание на слух текстов различных жанров детской литературы; формирование звуковой аналитико-синтетической активности как предпосылки обучения грамоте. </a:t>
            </a:r>
            <a:r>
              <a:rPr lang="ru-RU" sz="3800" b="1" dirty="0" smtClean="0">
                <a:latin typeface="Cambria" pitchFamily="18" charset="0"/>
              </a:rPr>
              <a:t> </a:t>
            </a:r>
          </a:p>
          <a:p>
            <a:pPr algn="ctr">
              <a:buNone/>
            </a:pPr>
            <a:endParaRPr lang="ru-RU" sz="44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buNone/>
            </a:pPr>
            <a:r>
              <a:rPr lang="ru-RU" sz="42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Задачи образовательной области</a:t>
            </a:r>
            <a:endParaRPr lang="ru-RU" sz="2900" dirty="0" smtClean="0">
              <a:latin typeface="Cambria" pitchFamily="18" charset="0"/>
            </a:endParaRPr>
          </a:p>
          <a:p>
            <a:pPr lvl="0"/>
            <a:r>
              <a:rPr lang="ru-RU" sz="3800" dirty="0" smtClean="0">
                <a:latin typeface="Cambria" pitchFamily="18" charset="0"/>
              </a:rPr>
              <a:t>организовывать виды деятельности, способствующие развитию речи детей;</a:t>
            </a:r>
          </a:p>
          <a:p>
            <a:pPr lvl="0"/>
            <a:r>
              <a:rPr lang="ru-RU" sz="3800" dirty="0" smtClean="0">
                <a:latin typeface="Cambria" pitchFamily="18" charset="0"/>
              </a:rPr>
              <a:t>развивать речевую деятельность;</a:t>
            </a:r>
          </a:p>
          <a:p>
            <a:pPr lvl="0"/>
            <a:r>
              <a:rPr lang="ru-RU" sz="3800" dirty="0" smtClean="0">
                <a:latin typeface="Cambria" pitchFamily="18" charset="0"/>
              </a:rPr>
              <a:t>развивать способность к построению речевого высказывания в ситуации общения, создавать условия для принятия решений, выражения своих чувств и мыслей с помощью речи;</a:t>
            </a:r>
          </a:p>
          <a:p>
            <a:pPr lvl="0"/>
            <a:r>
              <a:rPr lang="ru-RU" sz="3800" dirty="0" smtClean="0">
                <a:latin typeface="Cambria" pitchFamily="18" charset="0"/>
              </a:rPr>
              <a:t>формировать познавательные интересы и действия ребенка в речевом общении и деятельности;</a:t>
            </a:r>
          </a:p>
          <a:p>
            <a:pPr lvl="0"/>
            <a:r>
              <a:rPr lang="ru-RU" sz="3800" dirty="0" smtClean="0">
                <a:latin typeface="Cambria" pitchFamily="18" charset="0"/>
              </a:rPr>
              <a:t>формировать предпосылки к грамотности (может выделять звуки в словах и др.)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/>
              <a:t> </a:t>
            </a:r>
            <a:r>
              <a:rPr lang="ru-RU" dirty="0" smtClean="0">
                <a:latin typeface="Cambria" pitchFamily="18" charset="0"/>
              </a:rPr>
              <a:t>Реализуются через тематические модули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>
                <a:solidFill>
                  <a:srgbClr val="C00000"/>
                </a:solidFill>
                <a:effectLst/>
                <a:latin typeface="Cambria" pitchFamily="18" charset="0"/>
              </a:rPr>
              <a:t>ХУДОЖЕСТВЕННО - ЭСТЕТИЧЕСКОЕ РАЗВИТИЕ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28596" y="2857496"/>
            <a:ext cx="3643338" cy="164307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«Художественной творчество»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00628" y="2786058"/>
            <a:ext cx="3429024" cy="171451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«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Музыка 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» </a:t>
            </a:r>
            <a:endParaRPr lang="ru-RU" sz="3600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00079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Художественно-эстетическое развитие </a:t>
            </a:r>
          </a:p>
          <a:p>
            <a:pPr algn="just">
              <a:buNone/>
            </a:pPr>
            <a:r>
              <a:rPr lang="ru-RU" sz="1600" dirty="0" smtClean="0">
                <a:latin typeface="Cambria" pitchFamily="18" charset="0"/>
              </a:rPr>
              <a:t>     </a:t>
            </a:r>
            <a:r>
              <a:rPr lang="ru-RU" sz="1800" dirty="0" smtClean="0">
                <a:latin typeface="Cambria" pitchFamily="18" charset="0"/>
              </a:rPr>
              <a:t>предполагает развитие предпосылок ценностно-смыслового восприятия и понимания произведений искусства , мира природы; становление эстетического отношения к окружающему миру; формирование элементарных представлений о видах искусства; восприятие музыки, художественной литературы, фольклора; стимулирование сопереживания персонажам художественных произведений; реализацию самостоятельной творческой деятельности детей </a:t>
            </a:r>
            <a:endParaRPr lang="ru-RU" sz="1600" dirty="0" smtClean="0">
              <a:latin typeface="Cambria" pitchFamily="18" charset="0"/>
            </a:endParaRPr>
          </a:p>
          <a:p>
            <a:pPr>
              <a:buNone/>
            </a:pPr>
            <a:r>
              <a:rPr lang="ru-RU" sz="1400" b="1" dirty="0" smtClean="0"/>
              <a:t> </a:t>
            </a:r>
            <a:endParaRPr lang="ru-RU" sz="1400" dirty="0" smtClean="0"/>
          </a:p>
          <a:p>
            <a:pPr algn="ctr">
              <a:buNone/>
            </a:pP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Задачи образовательной области</a:t>
            </a:r>
            <a:endParaRPr lang="ru-RU" sz="18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lvl="0"/>
            <a:r>
              <a:rPr lang="ru-RU" sz="1800" dirty="0" smtClean="0">
                <a:latin typeface="Cambria" pitchFamily="18" charset="0"/>
              </a:rPr>
              <a:t>полноценное проживание ребенком всех этапов детства, обогащение детского развития на основе учета индивидуальных особенностей каждого ребенка, развития музыкальных и художественных способностей;</a:t>
            </a:r>
          </a:p>
          <a:p>
            <a:pPr lvl="0"/>
            <a:r>
              <a:rPr lang="ru-RU" sz="1800" dirty="0" smtClean="0">
                <a:latin typeface="Cambria" pitchFamily="18" charset="0"/>
              </a:rPr>
              <a:t>создание благоприятных условий развития (в соответствии с возрастными и индивидуальными особенностями и склонностями) художественно – эстетических, музыкальных, художественных способностей и творческого потенциала каждого ребенка как субъекта отношений с самим собой, другими детьми, взрослыми и миром;</a:t>
            </a:r>
          </a:p>
          <a:p>
            <a:pPr lvl="0"/>
            <a:r>
              <a:rPr lang="ru-RU" sz="1800" dirty="0" smtClean="0">
                <a:latin typeface="Cambria" pitchFamily="18" charset="0"/>
              </a:rPr>
              <a:t>приобщение к музыкально – художественным традициям семьи, общества и государства.</a:t>
            </a:r>
          </a:p>
          <a:p>
            <a:endParaRPr lang="ru-RU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/>
              <a:t> </a:t>
            </a:r>
            <a:r>
              <a:rPr lang="ru-RU" dirty="0" smtClean="0">
                <a:latin typeface="Cambria" pitchFamily="18" charset="0"/>
              </a:rPr>
              <a:t>Реализуются через тематические модули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>
                <a:solidFill>
                  <a:srgbClr val="C00000"/>
                </a:solidFill>
                <a:effectLst/>
                <a:latin typeface="Cambria" pitchFamily="18" charset="0"/>
              </a:rPr>
              <a:t>ФИЗИЧЕСКОЕ  РАЗВИТИЕ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00034" y="2571744"/>
            <a:ext cx="3857652" cy="192882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«ЗДОРОВЬЕ »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00628" y="2571744"/>
            <a:ext cx="3643338" cy="192882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«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ФИЗИЧЕСКАЯ КУЛЬТУРА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» </a:t>
            </a:r>
            <a:endParaRPr lang="ru-RU" sz="3200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428604"/>
            <a:ext cx="8229600" cy="571504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Физическое развитие </a:t>
            </a:r>
          </a:p>
          <a:p>
            <a:pPr algn="just">
              <a:buNone/>
            </a:pPr>
            <a:r>
              <a:rPr lang="ru-RU" sz="2400" dirty="0" smtClean="0">
                <a:latin typeface="Cambria" pitchFamily="18" charset="0"/>
              </a:rPr>
              <a:t>    включает приобретение опыта в следующих видах деятельности детей: двигательной, в том числе связанной с выполнением упражнений, направленных на развитие таких физических качеств, как координация и гибкость; способствующих правильному формированию опорно-двигательной системы организма, развитию равновесия, координации движения, крупной и мелкой моторики обеих рук, а также с правильным, не наносящем ущерба организму, выполнением основных движений (ходьба, бег, мягкие прыжки, повороты в обе стороны), формирование начальных представлений о некоторых видах спорта, овладение подвижными играми с правилами; становление целенаправленности и </a:t>
            </a:r>
            <a:r>
              <a:rPr lang="ru-RU" sz="2400" dirty="0" err="1" smtClean="0">
                <a:latin typeface="Cambria" pitchFamily="18" charset="0"/>
              </a:rPr>
              <a:t>саморегуляции</a:t>
            </a:r>
            <a:r>
              <a:rPr lang="ru-RU" sz="2400" dirty="0" smtClean="0">
                <a:latin typeface="Cambria" pitchFamily="18" charset="0"/>
              </a:rPr>
              <a:t> в двигательной сфере; становление ценностей здорового образа жизни, овладение его элементарными нормами и правилами (в питании, двигательном режиме, закаливании, при формировании полезных привычек и др.).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800" dirty="0" smtClean="0">
                <a:latin typeface="Cambria" pitchFamily="18" charset="0"/>
              </a:rPr>
              <a:t>При </a:t>
            </a:r>
            <a:r>
              <a:rPr lang="ru-RU" sz="1800" dirty="0" smtClean="0">
                <a:latin typeface="Cambria" pitchFamily="18" charset="0"/>
              </a:rPr>
              <a:t>проектировании содержания Образовательной программы учитываются </a:t>
            </a:r>
            <a:r>
              <a:rPr lang="ru-RU" sz="1800" dirty="0" smtClean="0">
                <a:latin typeface="Cambria" pitchFamily="18" charset="0"/>
              </a:rPr>
              <a:t>специфические </a:t>
            </a:r>
            <a:r>
              <a:rPr lang="ru-RU" sz="1800" dirty="0" smtClean="0">
                <a:latin typeface="Cambria" pitchFamily="18" charset="0"/>
              </a:rPr>
              <a:t>климатические особенности региона, к которому относится Республика Мордовия, - средняя полоса России: время начала и окончания тех или иных сезонных явлений (листопад, таяние снега и т.д.) и интенсивность их протекания; состав флоры и фауны; длительность светового дня; погодные условия и т.д. Эти факторы с необходимостью учитываются при составлении перспективно-тематического годового плана психолого-педагогической работы в ДОУ.</a:t>
            </a:r>
          </a:p>
          <a:p>
            <a:r>
              <a:rPr lang="ru-RU" sz="1800" dirty="0" smtClean="0">
                <a:latin typeface="Cambria" pitchFamily="18" charset="0"/>
              </a:rPr>
              <a:t>Существующие традиционные и вариативные образовательные программы не могут отразить всего разнообразия национальных культур и предусмотреть возможность их использования в работе дошкольных учреждений. С этой целью используем рекомендованную Республиканским экспертным советом при Министерстве образования Республики Мордовия региональный модуль </a:t>
            </a:r>
            <a:r>
              <a:rPr lang="ru-RU" sz="1800" b="1" dirty="0" smtClean="0">
                <a:latin typeface="Cambria" pitchFamily="18" charset="0"/>
              </a:rPr>
              <a:t> «</a:t>
            </a:r>
            <a:r>
              <a:rPr lang="ru-RU" sz="1800" dirty="0" smtClean="0">
                <a:latin typeface="Cambria" pitchFamily="18" charset="0"/>
              </a:rPr>
              <a:t>Мы в Мордовии живем», которая учитывают современные требования к содержанию образовательной программы для дошкольных учреждений и пути ее реализации в педагогическом процессе в условиях Республики Мордовия</a:t>
            </a:r>
            <a:endParaRPr lang="ru-RU" sz="1800" dirty="0">
              <a:latin typeface="Cambria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latin typeface="Cambria" pitchFamily="18" charset="0"/>
              </a:rPr>
              <a:t/>
            </a:r>
            <a:br>
              <a:rPr lang="ru-RU" sz="2000" dirty="0" smtClean="0">
                <a:solidFill>
                  <a:srgbClr val="C00000"/>
                </a:solidFill>
                <a:latin typeface="Cambria" pitchFamily="18" charset="0"/>
              </a:rPr>
            </a:br>
            <a:r>
              <a:rPr lang="ru-RU" sz="2000" dirty="0" smtClean="0">
                <a:solidFill>
                  <a:srgbClr val="C00000"/>
                </a:solidFill>
                <a:latin typeface="Cambria" pitchFamily="18" charset="0"/>
              </a:rPr>
              <a:t/>
            </a:r>
            <a:br>
              <a:rPr lang="ru-RU" sz="2000" dirty="0" smtClean="0">
                <a:solidFill>
                  <a:srgbClr val="C00000"/>
                </a:solidFill>
                <a:latin typeface="Cambria" pitchFamily="18" charset="0"/>
              </a:rPr>
            </a:br>
            <a:r>
              <a:rPr lang="ru-RU" sz="2000" dirty="0" smtClean="0">
                <a:solidFill>
                  <a:srgbClr val="C00000"/>
                </a:solidFill>
                <a:latin typeface="Cambria" pitchFamily="18" charset="0"/>
              </a:rPr>
              <a:t>ЧАСТЬ </a:t>
            </a:r>
            <a:r>
              <a:rPr lang="ru-RU" sz="2000" dirty="0" smtClean="0">
                <a:solidFill>
                  <a:srgbClr val="C00000"/>
                </a:solidFill>
                <a:latin typeface="Cambria" pitchFamily="18" charset="0"/>
              </a:rPr>
              <a:t>ФОРМИРУЕМАЯ УЧАСТНИКАМИ  </a:t>
            </a:r>
            <a:r>
              <a:rPr lang="ru-RU" sz="2000" dirty="0" smtClean="0">
                <a:solidFill>
                  <a:srgbClr val="C00000"/>
                </a:solidFill>
                <a:latin typeface="Cambria" pitchFamily="18" charset="0"/>
              </a:rPr>
              <a:t/>
            </a:r>
            <a:br>
              <a:rPr lang="ru-RU" sz="2000" dirty="0" smtClean="0">
                <a:solidFill>
                  <a:srgbClr val="C00000"/>
                </a:solidFill>
                <a:latin typeface="Cambria" pitchFamily="18" charset="0"/>
              </a:rPr>
            </a:br>
            <a:r>
              <a:rPr lang="ru-RU" sz="2000" dirty="0" smtClean="0">
                <a:solidFill>
                  <a:srgbClr val="C00000"/>
                </a:solidFill>
                <a:latin typeface="Cambria" pitchFamily="18" charset="0"/>
              </a:rPr>
              <a:t>ОБРАЗОВАТЕЛЬНЫХ </a:t>
            </a:r>
            <a:r>
              <a:rPr lang="ru-RU" sz="2000" dirty="0" smtClean="0">
                <a:solidFill>
                  <a:srgbClr val="C00000"/>
                </a:solidFill>
                <a:latin typeface="Cambria" pitchFamily="18" charset="0"/>
              </a:rPr>
              <a:t>ОТНОШЕНИЙ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57916"/>
          </a:xfrm>
        </p:spPr>
        <p:txBody>
          <a:bodyPr>
            <a:normAutofit lnSpcReduction="10000"/>
          </a:bodyPr>
          <a:lstStyle/>
          <a:p>
            <a:r>
              <a:rPr lang="ru-RU" sz="2200" b="1" dirty="0" smtClean="0">
                <a:solidFill>
                  <a:srgbClr val="C00000"/>
                </a:solidFill>
                <a:latin typeface="Cambria" pitchFamily="18" charset="0"/>
              </a:rPr>
              <a:t>Целью</a:t>
            </a:r>
            <a:r>
              <a:rPr lang="ru-RU" sz="2200" b="1" dirty="0" smtClean="0">
                <a:latin typeface="Cambria" pitchFamily="18" charset="0"/>
              </a:rPr>
              <a:t> </a:t>
            </a:r>
            <a:r>
              <a:rPr lang="ru-RU" sz="2200" dirty="0" smtClean="0">
                <a:latin typeface="Cambria" pitchFamily="18" charset="0"/>
              </a:rPr>
              <a:t>примерного регионального модуля программы является приобщение дошкольников к культуре мордовского народа в процессе социально-личностного, познавательно-речевого, художественно-эстетического, физического развития.</a:t>
            </a:r>
          </a:p>
          <a:p>
            <a:r>
              <a:rPr lang="ru-RU" sz="2200" b="1" dirty="0" smtClean="0">
                <a:solidFill>
                  <a:srgbClr val="C00000"/>
                </a:solidFill>
                <a:latin typeface="Cambria" pitchFamily="18" charset="0"/>
              </a:rPr>
              <a:t>Задачи</a:t>
            </a:r>
            <a:endParaRPr lang="ru-RU" sz="2200" dirty="0" smtClean="0">
              <a:solidFill>
                <a:srgbClr val="C00000"/>
              </a:solidFill>
              <a:latin typeface="Cambria" pitchFamily="18" charset="0"/>
            </a:endParaRPr>
          </a:p>
          <a:p>
            <a:pPr>
              <a:buNone/>
            </a:pPr>
            <a:r>
              <a:rPr lang="ru-RU" sz="2200" dirty="0" smtClean="0">
                <a:latin typeface="Cambria" pitchFamily="18" charset="0"/>
              </a:rPr>
              <a:t>- формирование представлений о России как о родной стране и о Мордовии как своей малой родине;</a:t>
            </a:r>
          </a:p>
          <a:p>
            <a:pPr>
              <a:buNone/>
            </a:pPr>
            <a:r>
              <a:rPr lang="ru-RU" sz="2200" dirty="0" smtClean="0">
                <a:latin typeface="Cambria" pitchFamily="18" charset="0"/>
              </a:rPr>
              <a:t>- воспитание патриотизма, уважения к культурному прошлому России и Мордовии;</a:t>
            </a:r>
          </a:p>
          <a:p>
            <a:pPr>
              <a:buNone/>
            </a:pPr>
            <a:r>
              <a:rPr lang="ru-RU" sz="2200" dirty="0" smtClean="0">
                <a:latin typeface="Cambria" pitchFamily="18" charset="0"/>
              </a:rPr>
              <a:t>- формирование познавательного интереса к окружающей природе; к языку, литературе, истории, музыке, изобразительному искусству народов, проживающих в Мордовии;</a:t>
            </a:r>
          </a:p>
          <a:p>
            <a:pPr>
              <a:buNone/>
            </a:pPr>
            <a:r>
              <a:rPr lang="ru-RU" sz="2200" dirty="0" smtClean="0">
                <a:latin typeface="Cambria" pitchFamily="18" charset="0"/>
              </a:rPr>
              <a:t>- формирование чувства сопричастности к достижениям земляков в области культуры, науки, сорта;</a:t>
            </a:r>
          </a:p>
          <a:p>
            <a:pPr>
              <a:buNone/>
            </a:pPr>
            <a:r>
              <a:rPr lang="ru-RU" sz="2200" dirty="0" smtClean="0">
                <a:latin typeface="Cambria" pitchFamily="18" charset="0"/>
              </a:rPr>
              <a:t>- воспитание гражданско-патриотических чувств.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721431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ru-RU" dirty="0" smtClean="0"/>
              <a:t>    </a:t>
            </a:r>
            <a:r>
              <a:rPr lang="ru-RU" sz="3300" dirty="0" smtClean="0">
                <a:latin typeface="Cambria" pitchFamily="18" charset="0"/>
              </a:rPr>
              <a:t>Программа  </a:t>
            </a:r>
            <a:r>
              <a:rPr lang="ru-RU" sz="3300" dirty="0" smtClean="0">
                <a:latin typeface="Cambria" pitchFamily="18" charset="0"/>
              </a:rPr>
              <a:t>логопедической  работы разработана в соответствии  с Федеральным законом " Об образовании в Российской Федерации"  </a:t>
            </a:r>
            <a:endParaRPr lang="ru-RU" sz="3300" dirty="0" smtClean="0">
              <a:latin typeface="Cambria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sz="3300" dirty="0" smtClean="0">
                <a:latin typeface="Cambria" pitchFamily="18" charset="0"/>
              </a:rPr>
              <a:t> </a:t>
            </a:r>
            <a:r>
              <a:rPr lang="ru-RU" sz="3300" dirty="0" smtClean="0">
                <a:latin typeface="Cambria" pitchFamily="18" charset="0"/>
              </a:rPr>
              <a:t>     от </a:t>
            </a:r>
            <a:r>
              <a:rPr lang="ru-RU" sz="3300" dirty="0" smtClean="0">
                <a:latin typeface="Cambria" pitchFamily="18" charset="0"/>
              </a:rPr>
              <a:t>29. 12. 2012 № 273-ФЗ,  Федеральным государственным образовательным стандартом дошкольного образования  и с учетом</a:t>
            </a:r>
            <a:r>
              <a:rPr lang="ru-RU" sz="3300" b="1" dirty="0" smtClean="0">
                <a:latin typeface="Cambria" pitchFamily="18" charset="0"/>
              </a:rPr>
              <a:t> </a:t>
            </a:r>
            <a:r>
              <a:rPr lang="ru-RU" sz="3300" dirty="0" smtClean="0">
                <a:latin typeface="Cambria" pitchFamily="18" charset="0"/>
              </a:rPr>
              <a:t>программ Т. Б. Филичевой, Г. В. Чиркиной и Т. В. Тумановой «Программы дошкольных образовательных учреждений компенсирующего вида для детей с нарушениями речи» и Н. В. </a:t>
            </a:r>
            <a:r>
              <a:rPr lang="ru-RU" sz="3300" dirty="0" err="1" smtClean="0">
                <a:latin typeface="Cambria" pitchFamily="18" charset="0"/>
              </a:rPr>
              <a:t>Нищевой</a:t>
            </a:r>
            <a:r>
              <a:rPr lang="ru-RU" sz="3300" dirty="0" smtClean="0">
                <a:latin typeface="Cambria" pitchFamily="18" charset="0"/>
              </a:rPr>
              <a:t> «Программа коррекционно-развивающей работы в логопедической группе детского сада для детей с общим недоразвитием речи (с 4 до 7 лет)».</a:t>
            </a:r>
          </a:p>
          <a:p>
            <a:pPr>
              <a:lnSpc>
                <a:spcPct val="120000"/>
              </a:lnSpc>
              <a:buNone/>
            </a:pPr>
            <a:r>
              <a:rPr lang="ru-RU" sz="3300" dirty="0" smtClean="0">
                <a:latin typeface="Cambria" pitchFamily="18" charset="0"/>
              </a:rPr>
              <a:t>    При </a:t>
            </a:r>
            <a:r>
              <a:rPr lang="ru-RU" sz="3300" dirty="0" smtClean="0">
                <a:latin typeface="Cambria" pitchFamily="18" charset="0"/>
              </a:rPr>
              <a:t>составлении программы учитывались  современные достижения в логопедической науке и практике, специальной и детской психологии, специальной педагогики (Н. </a:t>
            </a:r>
            <a:r>
              <a:rPr lang="ru-RU" sz="3300" dirty="0" err="1" smtClean="0">
                <a:latin typeface="Cambria" pitchFamily="18" charset="0"/>
              </a:rPr>
              <a:t>Веракса</a:t>
            </a:r>
            <a:r>
              <a:rPr lang="ru-RU" sz="3300" dirty="0" smtClean="0">
                <a:latin typeface="Cambria" pitchFamily="18" charset="0"/>
              </a:rPr>
              <a:t>, Н. </a:t>
            </a:r>
            <a:r>
              <a:rPr lang="ru-RU" sz="3300" dirty="0" err="1" smtClean="0">
                <a:latin typeface="Cambria" pitchFamily="18" charset="0"/>
              </a:rPr>
              <a:t>Поддъяков</a:t>
            </a:r>
            <a:r>
              <a:rPr lang="ru-RU" sz="3300" dirty="0" smtClean="0">
                <a:latin typeface="Cambria" pitchFamily="18" charset="0"/>
              </a:rPr>
              <a:t>, С. Шаховская), отражающих представления о структуре речевого нарушения, особенностях развития детей с нарушениями речи, онтогенезе речи, а также о специфике оказания коррекционной помощи детям дошкольного возраста.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700" dirty="0" smtClean="0">
                <a:solidFill>
                  <a:srgbClr val="C00000"/>
                </a:solidFill>
                <a:latin typeface="Cambria" pitchFamily="18" charset="0"/>
              </a:rPr>
              <a:t/>
            </a:r>
            <a:br>
              <a:rPr lang="ru-RU" sz="2700" dirty="0" smtClean="0">
                <a:solidFill>
                  <a:srgbClr val="C00000"/>
                </a:solidFill>
                <a:latin typeface="Cambria" pitchFamily="18" charset="0"/>
              </a:rPr>
            </a:br>
            <a:r>
              <a:rPr lang="ru-RU" sz="2700" dirty="0" smtClean="0">
                <a:solidFill>
                  <a:srgbClr val="C00000"/>
                </a:solidFill>
                <a:latin typeface="Cambria" pitchFamily="18" charset="0"/>
              </a:rPr>
              <a:t>СОДЕРЖАНИЕ </a:t>
            </a:r>
            <a:r>
              <a:rPr lang="ru-RU" sz="2700" dirty="0" smtClean="0">
                <a:solidFill>
                  <a:srgbClr val="C00000"/>
                </a:solidFill>
                <a:latin typeface="Cambria" pitchFamily="18" charset="0"/>
              </a:rPr>
              <a:t>КОРРЕКЦИОННОЙ РАБОТЫ </a:t>
            </a:r>
            <a:r>
              <a:rPr lang="ru-RU" sz="2700" dirty="0" smtClean="0">
                <a:solidFill>
                  <a:srgbClr val="C00000"/>
                </a:solidFill>
                <a:latin typeface="Cambria" pitchFamily="18" charset="0"/>
              </a:rPr>
              <a:t/>
            </a:r>
            <a:br>
              <a:rPr lang="ru-RU" sz="2700" dirty="0" smtClean="0">
                <a:solidFill>
                  <a:srgbClr val="C00000"/>
                </a:solidFill>
                <a:latin typeface="Cambria" pitchFamily="18" charset="0"/>
              </a:rPr>
            </a:br>
            <a:r>
              <a:rPr lang="ru-RU" sz="2700" dirty="0" smtClean="0">
                <a:solidFill>
                  <a:srgbClr val="C00000"/>
                </a:solidFill>
                <a:latin typeface="Cambria" pitchFamily="18" charset="0"/>
              </a:rPr>
              <a:t>С </a:t>
            </a:r>
            <a:r>
              <a:rPr lang="ru-RU" sz="2700" dirty="0" smtClean="0">
                <a:solidFill>
                  <a:srgbClr val="C00000"/>
                </a:solidFill>
                <a:latin typeface="Cambria" pitchFamily="18" charset="0"/>
              </a:rPr>
              <a:t>ДОШКОЛЬНИКАМИ С НАРУШЕНИЯМИ РЕЧИ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43602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ambria" pitchFamily="18" charset="0"/>
              </a:rPr>
              <a:t>Цель</a:t>
            </a:r>
            <a:r>
              <a:rPr lang="ru-RU" dirty="0" smtClean="0">
                <a:latin typeface="Cambria" pitchFamily="18" charset="0"/>
              </a:rPr>
              <a:t> Программы</a:t>
            </a:r>
            <a:r>
              <a:rPr lang="ru-RU" b="1" dirty="0" smtClean="0">
                <a:latin typeface="Cambria" pitchFamily="18" charset="0"/>
              </a:rPr>
              <a:t> </a:t>
            </a:r>
            <a:r>
              <a:rPr lang="ru-RU" dirty="0" smtClean="0">
                <a:latin typeface="Cambria" pitchFamily="18" charset="0"/>
              </a:rPr>
              <a:t>–   сопровождение детей с речевым недоразвитием, посещающих дошкольное образовательное учреждение, на логопедическом пункте. Построение системы </a:t>
            </a:r>
            <a:r>
              <a:rPr lang="ru-RU" dirty="0" err="1" smtClean="0">
                <a:latin typeface="Cambria" pitchFamily="18" charset="0"/>
              </a:rPr>
              <a:t>коррекционно</a:t>
            </a:r>
            <a:r>
              <a:rPr lang="ru-RU" dirty="0" smtClean="0">
                <a:latin typeface="Cambria" pitchFamily="18" charset="0"/>
              </a:rPr>
              <a:t>- развивающей работы логопедического пункта для детей с 5 до 7 лет( в соответствии с положением о логопедическом  пункте), предусматривает полную интеграцию действий  всех специалистов ДОУ и родителей(законных представителей )  дошкольников, учет особенности речевого и общего развития детей и обеспечение их всестороннего ,   гармоничного развития личности.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Cambria" pitchFamily="18" charset="0"/>
              </a:rPr>
              <a:t>Задачи</a:t>
            </a:r>
            <a:r>
              <a:rPr lang="ru-RU" dirty="0" smtClean="0">
                <a:latin typeface="Cambria" pitchFamily="18" charset="0"/>
              </a:rPr>
              <a:t>  Программы:</a:t>
            </a:r>
          </a:p>
          <a:p>
            <a:pPr lvl="0">
              <a:buNone/>
            </a:pPr>
            <a:r>
              <a:rPr lang="ru-RU" dirty="0" smtClean="0">
                <a:latin typeface="Cambria" pitchFamily="18" charset="0"/>
              </a:rPr>
              <a:t>     Обеспечение </a:t>
            </a:r>
            <a:r>
              <a:rPr lang="ru-RU" dirty="0" smtClean="0">
                <a:latin typeface="Cambria" pitchFamily="18" charset="0"/>
              </a:rPr>
              <a:t>своевременного выявления детей с трудностями адаптации,  обусловленными речевым недоразвитием.</a:t>
            </a:r>
          </a:p>
          <a:p>
            <a:pPr lvl="0">
              <a:buNone/>
            </a:pPr>
            <a:r>
              <a:rPr lang="ru-RU" dirty="0" smtClean="0">
                <a:latin typeface="Cambria" pitchFamily="18" charset="0"/>
              </a:rPr>
              <a:t>     Определение </a:t>
            </a:r>
            <a:r>
              <a:rPr lang="ru-RU" dirty="0" smtClean="0">
                <a:latin typeface="Cambria" pitchFamily="18" charset="0"/>
              </a:rPr>
              <a:t>особенностей организации образовательного процесса для  рассматриваемой категории детей в соответствии с индивидуальными особенностями каждого ребенка , структурой нарушения и степенью его выраженности.</a:t>
            </a:r>
          </a:p>
          <a:p>
            <a:pPr lvl="0">
              <a:buNone/>
            </a:pPr>
            <a:r>
              <a:rPr lang="ru-RU" dirty="0" smtClean="0">
                <a:latin typeface="Cambria" pitchFamily="18" charset="0"/>
              </a:rPr>
              <a:t>     Создание </a:t>
            </a:r>
            <a:r>
              <a:rPr lang="ru-RU" dirty="0" smtClean="0">
                <a:latin typeface="Cambria" pitchFamily="18" charset="0"/>
              </a:rPr>
              <a:t>условий, способствующих  освоению детьми с отклонениями          в речевом развитии  основной общеобразовательной программой ДОУ .</a:t>
            </a:r>
          </a:p>
          <a:p>
            <a:pPr lvl="0">
              <a:buNone/>
            </a:pPr>
            <a:r>
              <a:rPr lang="ru-RU" dirty="0" smtClean="0">
                <a:latin typeface="Cambria" pitchFamily="18" charset="0"/>
              </a:rPr>
              <a:t>     Разработка  </a:t>
            </a:r>
            <a:r>
              <a:rPr lang="ru-RU" dirty="0" smtClean="0">
                <a:latin typeface="Cambria" pitchFamily="18" charset="0"/>
              </a:rPr>
              <a:t>и реализация </a:t>
            </a:r>
            <a:r>
              <a:rPr lang="ru-RU" dirty="0" err="1" smtClean="0">
                <a:latin typeface="Cambria" pitchFamily="18" charset="0"/>
              </a:rPr>
              <a:t>коррекционно</a:t>
            </a:r>
            <a:r>
              <a:rPr lang="ru-RU" dirty="0" smtClean="0">
                <a:latin typeface="Cambria" pitchFamily="18" charset="0"/>
              </a:rPr>
              <a:t>- развивающей программы,  организация индивидуальных и (или ) подгрупповых  занятий для детей с нарушениями в речевом развитии.</a:t>
            </a:r>
          </a:p>
          <a:p>
            <a:pPr lvl="0">
              <a:buNone/>
            </a:pPr>
            <a:r>
              <a:rPr lang="ru-RU" dirty="0" smtClean="0">
                <a:latin typeface="Cambria" pitchFamily="18" charset="0"/>
              </a:rPr>
              <a:t>     Оказание  </a:t>
            </a:r>
            <a:r>
              <a:rPr lang="ru-RU" dirty="0" smtClean="0">
                <a:latin typeface="Cambria" pitchFamily="18" charset="0"/>
              </a:rPr>
              <a:t>консультативной и методической помощи  родителям ( законным представителям)  детей с речевым недоразвитием по вопросам речевого развития детей.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481328"/>
            <a:ext cx="9144000" cy="50909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latin typeface="Cambria" pitchFamily="18" charset="0"/>
              </a:rPr>
              <a:t>     Конкретное содержание указанных образовательных областей зависит от возрастных и индивидуальных особенностей детей, определяется целями и задачами Программы и может реализовываться в различных видах деятельности 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ВИДЫ ДЕТСКОЙ ДЕЯТЕЛЬНОСТИ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Формы , способы, методы и средства реализации Программы</a:t>
            </a:r>
            <a:endParaRPr lang="ru-RU" sz="3200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14282" y="2928934"/>
            <a:ext cx="2128846" cy="914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ИГРОВАЯ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643174" y="5286388"/>
            <a:ext cx="2571768" cy="10715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ИЗОБРАЗИТЕЛЬНАЯ</a:t>
            </a:r>
            <a:endParaRPr lang="ru-RU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000496" y="4000504"/>
            <a:ext cx="3214710" cy="107157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КОНСТРУИРОВАНИЕ </a:t>
            </a:r>
          </a:p>
          <a:p>
            <a:pPr algn="ctr"/>
            <a:r>
              <a:rPr lang="ru-RU" b="1" dirty="0" smtClean="0"/>
              <a:t>ИЗ РАЗНОГО МАТЕРИАЛА</a:t>
            </a:r>
            <a:endParaRPr lang="ru-RU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715008" y="5286388"/>
            <a:ext cx="2857520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ДВИГАТЕЛЬНАЯ</a:t>
            </a:r>
            <a:endParaRPr lang="ru-RU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58082" y="4000504"/>
            <a:ext cx="1500198" cy="107157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МУЗЫКА</a:t>
            </a:r>
            <a:endParaRPr lang="ru-RU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71736" y="2928934"/>
            <a:ext cx="3000396" cy="9144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КОММУНИКАТИВНАЯ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857884" y="2928934"/>
            <a:ext cx="3000396" cy="9144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ПОЗНАВАТЕЛЬНО-ИССЛЕДОВАТЕЛЬСКАЯ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14282" y="4000504"/>
            <a:ext cx="3643338" cy="107157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ВОСПРИЯТИЕ ХУДОЖЕСТВЕННОЙ ЛИТЕРАТУРЫ И ФОЛЬКЛОРА</a:t>
            </a:r>
            <a:endParaRPr lang="ru-RU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1142984"/>
            <a:ext cx="8358246" cy="542928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800" dirty="0" smtClean="0">
                <a:latin typeface="Cambria" pitchFamily="18" charset="0"/>
              </a:rPr>
              <a:t>обеспечивают полноценное развитие личности во всех основных образовательных областях через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Условия реализации Программы</a:t>
            </a:r>
            <a:endParaRPr lang="ru-RU" sz="3200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43042" y="1928802"/>
            <a:ext cx="5500726" cy="914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РАЗЛИЧНЫЕ ВИДЫ ДЕТСКОЙ ДЕЯТЕЛЬНОСТИ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357422" y="4429132"/>
            <a:ext cx="4572032" cy="128588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ВЗАИМОДЕЙСТВИЕ С РОДИТЕЛЯМИ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7158" y="3071810"/>
            <a:ext cx="3714776" cy="107157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РЕЖИМНЫЕ МОМЕНТЫ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786314" y="3071810"/>
            <a:ext cx="3643338" cy="107157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САМОСТОЯТЕЛЬНУЮ ДЕЯТЕЛЬНОСТЬ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71504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4500" b="1" dirty="0" smtClean="0">
                <a:solidFill>
                  <a:srgbClr val="C00000"/>
                </a:solidFill>
                <a:latin typeface="Cambria" pitchFamily="18" charset="0"/>
              </a:rPr>
              <a:t>Формы работы с родителями:  </a:t>
            </a:r>
            <a:endParaRPr lang="ru-RU" sz="4500" dirty="0" smtClean="0">
              <a:solidFill>
                <a:srgbClr val="C00000"/>
              </a:solidFill>
              <a:latin typeface="Cambria" pitchFamily="18" charset="0"/>
            </a:endParaRPr>
          </a:p>
          <a:p>
            <a:pPr lvl="0" algn="just"/>
            <a:r>
              <a:rPr lang="ru-RU" sz="3100" dirty="0" smtClean="0">
                <a:latin typeface="Cambria" pitchFamily="18" charset="0"/>
              </a:rPr>
              <a:t>оформление наглядного материала по вопросам дошкольной педагогики и психологии (выставки, конкурсы,  консультации, семинары, практикумы для родителей, оформление фотоальбомов о жизни в детском саду, встречи с интересными людьми)</a:t>
            </a:r>
          </a:p>
          <a:p>
            <a:pPr lvl="0" algn="just"/>
            <a:r>
              <a:rPr lang="ru-RU" sz="3100" dirty="0" smtClean="0">
                <a:latin typeface="Cambria" pitchFamily="18" charset="0"/>
              </a:rPr>
              <a:t>проведение музыкальных, спортивных, интеллектуальных праздников, досугов, утренников с участием родителей;</a:t>
            </a:r>
          </a:p>
          <a:p>
            <a:pPr lvl="0" algn="just"/>
            <a:r>
              <a:rPr lang="ru-RU" sz="3100" dirty="0" smtClean="0">
                <a:latin typeface="Cambria" pitchFamily="18" charset="0"/>
              </a:rPr>
              <a:t>дни и недели открытых дверей;</a:t>
            </a:r>
          </a:p>
          <a:p>
            <a:pPr lvl="0" algn="just"/>
            <a:r>
              <a:rPr lang="ru-RU" sz="3100" dirty="0" smtClean="0">
                <a:latin typeface="Cambria" pitchFamily="18" charset="0"/>
              </a:rPr>
              <a:t>семейный круглый стол;</a:t>
            </a:r>
          </a:p>
          <a:p>
            <a:pPr lvl="0" algn="just"/>
            <a:r>
              <a:rPr lang="ru-RU" sz="3100" dirty="0" smtClean="0">
                <a:latin typeface="Cambria" pitchFamily="18" charset="0"/>
              </a:rPr>
              <a:t>анкетирование и тестирование родителей;</a:t>
            </a:r>
          </a:p>
          <a:p>
            <a:pPr lvl="0" algn="just"/>
            <a:r>
              <a:rPr lang="ru-RU" sz="3100" dirty="0" smtClean="0">
                <a:latin typeface="Cambria" pitchFamily="18" charset="0"/>
              </a:rPr>
              <a:t>индивидуальные консультации;</a:t>
            </a:r>
          </a:p>
          <a:p>
            <a:pPr lvl="0" algn="just"/>
            <a:r>
              <a:rPr lang="ru-RU" sz="3100" dirty="0" smtClean="0">
                <a:latin typeface="Cambria" pitchFamily="18" charset="0"/>
              </a:rPr>
              <a:t>диагностика по группам;</a:t>
            </a:r>
          </a:p>
          <a:p>
            <a:pPr lvl="0" algn="just"/>
            <a:r>
              <a:rPr lang="ru-RU" sz="3100" dirty="0" smtClean="0">
                <a:latin typeface="Cambria" pitchFamily="18" charset="0"/>
              </a:rPr>
              <a:t>родительские собрания;</a:t>
            </a:r>
          </a:p>
          <a:p>
            <a:pPr lvl="0" algn="just"/>
            <a:r>
              <a:rPr lang="ru-RU" sz="3100" dirty="0" smtClean="0">
                <a:latin typeface="Cambria" pitchFamily="18" charset="0"/>
              </a:rPr>
              <a:t>приобщение родителей к совместной деятельности;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285721" y="214290"/>
            <a:ext cx="86439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mbria" pitchFamily="18" charset="0"/>
                <a:ea typeface="Times New Roman" pitchFamily="18" charset="0"/>
              </a:rPr>
              <a:t>Модель сотрудничества семьи и детского сада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ambr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714356"/>
            <a:ext cx="8501122" cy="42862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УЧАСТИЕ РОДИТЕЛЕЙ В ЖИЗНИ  ДОО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1428736"/>
            <a:ext cx="1500198" cy="178595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 </a:t>
            </a:r>
            <a:r>
              <a:rPr lang="ru-RU" sz="1200" dirty="0" smtClean="0">
                <a:solidFill>
                  <a:schemeClr val="tx1"/>
                </a:solidFill>
              </a:rPr>
              <a:t>проведении мониторинговых исследований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0232" y="1428736"/>
            <a:ext cx="1071570" cy="178595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 В создании условий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14678" y="1428736"/>
            <a:ext cx="1214446" cy="178595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В управлении ДОО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72000" y="1428736"/>
            <a:ext cx="1928826" cy="178595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В просветительской деятельности, направленной на повышение педагогической культуры, расширение информационного поля родителей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715140" y="1428736"/>
            <a:ext cx="2214578" cy="178595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В </a:t>
            </a:r>
            <a:r>
              <a:rPr lang="ru-RU" sz="1100" dirty="0" err="1" smtClean="0">
                <a:solidFill>
                  <a:schemeClr val="tx1"/>
                </a:solidFill>
              </a:rPr>
              <a:t>воспитательно</a:t>
            </a:r>
            <a:r>
              <a:rPr lang="ru-RU" sz="1100" dirty="0" smtClean="0">
                <a:solidFill>
                  <a:schemeClr val="tx1"/>
                </a:solidFill>
              </a:rPr>
              <a:t> – образовательном процессе, направленном на установление сотрудничества и партнерских отношений с целью вовлечения родителей в единое образовательное пространство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85720" y="3357562"/>
            <a:ext cx="8643998" cy="42862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    </a:t>
            </a:r>
            <a:r>
              <a:rPr lang="ru-RU" sz="1600" b="1" dirty="0" smtClean="0">
                <a:solidFill>
                  <a:schemeClr val="tx1"/>
                </a:solidFill>
              </a:rPr>
              <a:t>ФОРМЫ УЧАСТИЯ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4282" y="4143380"/>
            <a:ext cx="1500198" cy="17859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Анкетирование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Социологический опрос. Интервьюирование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785918" y="4143380"/>
            <a:ext cx="1571636" cy="17859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Участие в субботниках по благоустройству территории.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Помощь в создании предметно – развивающей среды.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Оказание помощи в ремонтных работах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428992" y="4143380"/>
            <a:ext cx="1500198" cy="17859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Участие  в работе попечительского совета, родительского комитета, совета ДОО; педагогических советах.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000628" y="4143380"/>
            <a:ext cx="1714512" cy="17859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Наглядная информация, родительские собрания, консультации, распространение опыта семейного воспитания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858016" y="4143380"/>
            <a:ext cx="2000264" cy="17859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Дни открытых дверей.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Дни здоровья.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Совместные праздники, развлечения. Встречи с интересными людьми.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Участие в творческих выставках, смотрах – конкурсах.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0" name="Стрелка вниз 19"/>
          <p:cNvSpPr/>
          <p:nvPr/>
        </p:nvSpPr>
        <p:spPr>
          <a:xfrm>
            <a:off x="857224" y="1071546"/>
            <a:ext cx="357190" cy="428628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2285984" y="1071546"/>
            <a:ext cx="285752" cy="419104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3643306" y="1071546"/>
            <a:ext cx="285752" cy="40958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5429256" y="1071546"/>
            <a:ext cx="357190" cy="428628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7500958" y="1000108"/>
            <a:ext cx="357190" cy="428628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714348" y="3714752"/>
            <a:ext cx="285752" cy="428628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714348" y="3071810"/>
            <a:ext cx="357190" cy="428628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2285984" y="3071810"/>
            <a:ext cx="357190" cy="428628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низ 27"/>
          <p:cNvSpPr/>
          <p:nvPr/>
        </p:nvSpPr>
        <p:spPr>
          <a:xfrm>
            <a:off x="3500430" y="3071810"/>
            <a:ext cx="357190" cy="428628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низ 28"/>
          <p:cNvSpPr/>
          <p:nvPr/>
        </p:nvSpPr>
        <p:spPr>
          <a:xfrm>
            <a:off x="5857884" y="3071810"/>
            <a:ext cx="285752" cy="428628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низ 29"/>
          <p:cNvSpPr/>
          <p:nvPr/>
        </p:nvSpPr>
        <p:spPr>
          <a:xfrm>
            <a:off x="7572396" y="3143248"/>
            <a:ext cx="285752" cy="428628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>
            <a:off x="2357422" y="3714752"/>
            <a:ext cx="357190" cy="428628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низ 31"/>
          <p:cNvSpPr/>
          <p:nvPr/>
        </p:nvSpPr>
        <p:spPr>
          <a:xfrm>
            <a:off x="3500430" y="3714752"/>
            <a:ext cx="357190" cy="428628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низ 32"/>
          <p:cNvSpPr/>
          <p:nvPr/>
        </p:nvSpPr>
        <p:spPr>
          <a:xfrm>
            <a:off x="5857884" y="3786190"/>
            <a:ext cx="357190" cy="428628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низ 33"/>
          <p:cNvSpPr/>
          <p:nvPr/>
        </p:nvSpPr>
        <p:spPr>
          <a:xfrm>
            <a:off x="7572396" y="3714752"/>
            <a:ext cx="357190" cy="428628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78645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sz="2800" dirty="0" smtClean="0">
              <a:latin typeface="Cambria" pitchFamily="18" charset="0"/>
            </a:endParaRPr>
          </a:p>
          <a:p>
            <a:r>
              <a:rPr lang="ru-RU" sz="3200" b="1" dirty="0" smtClean="0">
                <a:latin typeface="Cambria" pitchFamily="18" charset="0"/>
              </a:rPr>
              <a:t>Познавательное развитие</a:t>
            </a:r>
            <a:endParaRPr lang="ru-RU" sz="3200" dirty="0" smtClean="0">
              <a:latin typeface="Cambria" pitchFamily="18" charset="0"/>
            </a:endParaRPr>
          </a:p>
          <a:p>
            <a:r>
              <a:rPr lang="ru-RU" sz="3200" dirty="0" smtClean="0">
                <a:latin typeface="Cambria" pitchFamily="18" charset="0"/>
              </a:rPr>
              <a:t>1</a:t>
            </a:r>
            <a:r>
              <a:rPr lang="ru-RU" sz="3200" dirty="0" smtClean="0">
                <a:latin typeface="Cambria" pitchFamily="18" charset="0"/>
              </a:rPr>
              <a:t>.  Основная образовательная программа дошкольного образования МБДОУ «Детство» разработанная на основе и в соответствии с ФГОС дошкольного образования, составлена с учетом «Примерной образовательной программы дошкольного образования «Детство»/Т.И. Бабаева, А.Г. Гогоберидзе, О.В. Солнцева и др.. – СПб.: ООО «Издательство «Детство-Пресс», Издательство РГПУ им. А.И. Герцена, 2014; </a:t>
            </a:r>
          </a:p>
          <a:p>
            <a:r>
              <a:rPr lang="ru-RU" sz="3200" dirty="0" smtClean="0">
                <a:latin typeface="Cambria" pitchFamily="18" charset="0"/>
              </a:rPr>
              <a:t>2.Региональный модуль </a:t>
            </a:r>
            <a:r>
              <a:rPr lang="ru-RU" sz="3200" b="1" dirty="0" smtClean="0">
                <a:latin typeface="Cambria" pitchFamily="18" charset="0"/>
              </a:rPr>
              <a:t> «</a:t>
            </a:r>
            <a:r>
              <a:rPr lang="ru-RU" sz="3200" dirty="0" smtClean="0">
                <a:latin typeface="Cambria" pitchFamily="18" charset="0"/>
              </a:rPr>
              <a:t>Мы в Мордовии живем» В.И. Логинова и др.</a:t>
            </a:r>
          </a:p>
          <a:p>
            <a:r>
              <a:rPr lang="ru-RU" sz="3200" dirty="0" smtClean="0">
                <a:latin typeface="Cambria" pitchFamily="18" charset="0"/>
              </a:rPr>
              <a:t>Раздел: «Ребенок открывает мир природы», «Первые шаги в математику», «В игре ребенок развивается, познает мир, общается».</a:t>
            </a:r>
          </a:p>
          <a:p>
            <a:r>
              <a:rPr lang="ru-RU" sz="3200" dirty="0" smtClean="0">
                <a:latin typeface="Cambria" pitchFamily="18" charset="0"/>
              </a:rPr>
              <a:t>М.: Детство-Пресс 2010 Колесникова Е.В.</a:t>
            </a:r>
          </a:p>
          <a:p>
            <a:r>
              <a:rPr lang="ru-RU" sz="3200" dirty="0" smtClean="0">
                <a:latin typeface="Cambria" pitchFamily="18" charset="0"/>
              </a:rPr>
              <a:t>Программа «Математические ступеньки» М.: ТЦ Сфера 2015 Колесникова Е.В.</a:t>
            </a:r>
          </a:p>
          <a:p>
            <a:r>
              <a:rPr lang="ru-RU" sz="3200" dirty="0" smtClean="0">
                <a:latin typeface="Cambria" pitchFamily="18" charset="0"/>
              </a:rPr>
              <a:t>Математика для детей 3-4 лет: методическое пособие М.: ТЦ Сфера 2015 Колесникова Е.В.</a:t>
            </a:r>
          </a:p>
          <a:p>
            <a:r>
              <a:rPr lang="ru-RU" sz="3200" dirty="0" smtClean="0">
                <a:latin typeface="Cambria" pitchFamily="18" charset="0"/>
              </a:rPr>
              <a:t>Математика для детей 4-5лет: методическое пособие М.: ТЦ Сфера 2015 Колесникова Е.В.</a:t>
            </a:r>
          </a:p>
          <a:p>
            <a:r>
              <a:rPr lang="ru-RU" sz="3200" dirty="0" smtClean="0">
                <a:latin typeface="Cambria" pitchFamily="18" charset="0"/>
              </a:rPr>
              <a:t>Математика для детей 5-6 лет: методическое пособие М.: ТЦ Сфера 2015 Колесникова Е.В.</a:t>
            </a:r>
          </a:p>
          <a:p>
            <a:r>
              <a:rPr lang="ru-RU" sz="3200" dirty="0" smtClean="0">
                <a:latin typeface="Cambria" pitchFamily="18" charset="0"/>
              </a:rPr>
              <a:t>Математика для детей 6-7 лет: методическое пособие М.: ТЦ Сфера 2015 Колесникова Е.В.</a:t>
            </a:r>
          </a:p>
          <a:p>
            <a:r>
              <a:rPr lang="ru-RU" sz="3200" dirty="0" smtClean="0">
                <a:latin typeface="Cambria" pitchFamily="18" charset="0"/>
              </a:rPr>
              <a:t>Обучению решению арифметических задач М.: ТЦ Сфера 2012 Колесникова Е.В.</a:t>
            </a:r>
          </a:p>
          <a:p>
            <a:r>
              <a:rPr lang="ru-RU" sz="3200" dirty="0" err="1" smtClean="0">
                <a:latin typeface="Cambria" pitchFamily="18" charset="0"/>
              </a:rPr>
              <a:t>Учебно</a:t>
            </a:r>
            <a:r>
              <a:rPr lang="ru-RU" sz="3200" dirty="0" smtClean="0">
                <a:latin typeface="Cambria" pitchFamily="18" charset="0"/>
              </a:rPr>
              <a:t>– методическое пособие к демонстрационному материалу по математике для детей 3-4 лет, 4-5 лет, 5-6 лет, 6-7 лет. М.: ТЦ Сфера 2012 Колесникова Е.В.</a:t>
            </a:r>
          </a:p>
          <a:p>
            <a:r>
              <a:rPr lang="ru-RU" sz="3200" dirty="0" smtClean="0">
                <a:latin typeface="Cambria" pitchFamily="18" charset="0"/>
              </a:rPr>
              <a:t>Демонстрационный материал. Математика для детей 3-4 лет, 4-5 лет, 5-6 лет, 6-7 лет. М.: ТЦ Сфера 2012 О.В. Суворова, А.А. </a:t>
            </a:r>
            <a:r>
              <a:rPr lang="ru-RU" sz="3200" dirty="0" smtClean="0">
                <a:latin typeface="Cambria" pitchFamily="18" charset="0"/>
              </a:rPr>
              <a:t>Смоленцева</a:t>
            </a:r>
            <a:r>
              <a:rPr lang="ru-RU" sz="3200" dirty="0" smtClean="0">
                <a:latin typeface="Cambria" pitchFamily="18" charset="0"/>
              </a:rPr>
              <a:t> </a:t>
            </a:r>
          </a:p>
          <a:p>
            <a:r>
              <a:rPr lang="ru-RU" sz="3200" dirty="0" smtClean="0">
                <a:latin typeface="Cambria" pitchFamily="18" charset="0"/>
              </a:rPr>
              <a:t>Математика в проблемных ситуациях для маленьких детей: Учебно-методическое пособие. СПб.: Детство-Пресс 2010 Е.А. </a:t>
            </a:r>
            <a:r>
              <a:rPr lang="ru-RU" sz="3200" dirty="0" smtClean="0">
                <a:latin typeface="Cambria" pitchFamily="18" charset="0"/>
              </a:rPr>
              <a:t>Носова</a:t>
            </a:r>
            <a:r>
              <a:rPr lang="ru-RU" sz="3200" dirty="0" smtClean="0">
                <a:latin typeface="Cambria" pitchFamily="18" charset="0"/>
              </a:rPr>
              <a:t> </a:t>
            </a:r>
          </a:p>
          <a:p>
            <a:r>
              <a:rPr lang="ru-RU" sz="3200" dirty="0" smtClean="0">
                <a:latin typeface="Cambria" pitchFamily="18" charset="0"/>
              </a:rPr>
              <a:t>Логика и математика для дошкольников. СПб.: Детство-Пресс 2004 О. А.  </a:t>
            </a:r>
            <a:r>
              <a:rPr lang="ru-RU" sz="3200" dirty="0" err="1" smtClean="0">
                <a:latin typeface="Cambria" pitchFamily="18" charset="0"/>
              </a:rPr>
              <a:t>Воронкевич</a:t>
            </a:r>
            <a:endParaRPr lang="ru-RU" sz="3200" dirty="0" smtClean="0">
              <a:latin typeface="Cambria" pitchFamily="18" charset="0"/>
            </a:endParaRPr>
          </a:p>
          <a:p>
            <a:r>
              <a:rPr lang="ru-RU" sz="3200" dirty="0" smtClean="0">
                <a:latin typeface="Cambria" pitchFamily="18" charset="0"/>
              </a:rPr>
              <a:t>О. А.  </a:t>
            </a:r>
            <a:r>
              <a:rPr lang="ru-RU" sz="3200" dirty="0" err="1" smtClean="0">
                <a:latin typeface="Cambria" pitchFamily="18" charset="0"/>
              </a:rPr>
              <a:t>Воронкевич</a:t>
            </a:r>
            <a:r>
              <a:rPr lang="ru-RU" sz="3200" dirty="0" smtClean="0">
                <a:latin typeface="Cambria" pitchFamily="18" charset="0"/>
              </a:rPr>
              <a:t> Добро </a:t>
            </a:r>
            <a:r>
              <a:rPr lang="ru-RU" sz="3200" dirty="0" smtClean="0">
                <a:latin typeface="Cambria" pitchFamily="18" charset="0"/>
              </a:rPr>
              <a:t>пожаловать в экологию! Перспективный план работы по формированию экологической культуры. </a:t>
            </a:r>
          </a:p>
          <a:p>
            <a:r>
              <a:rPr lang="ru-RU" sz="3200" dirty="0" smtClean="0">
                <a:latin typeface="Cambria" pitchFamily="18" charset="0"/>
              </a:rPr>
              <a:t>СПб.: Детство-Пресс 2004 В.Н. </a:t>
            </a:r>
            <a:r>
              <a:rPr lang="ru-RU" sz="3200" dirty="0" err="1" smtClean="0">
                <a:latin typeface="Cambria" pitchFamily="18" charset="0"/>
              </a:rPr>
              <a:t>Волчкова</a:t>
            </a:r>
            <a:r>
              <a:rPr lang="ru-RU" sz="3200" dirty="0" smtClean="0">
                <a:latin typeface="Cambria" pitchFamily="18" charset="0"/>
              </a:rPr>
              <a:t>, Н.В. Степанова </a:t>
            </a:r>
          </a:p>
          <a:p>
            <a:r>
              <a:rPr lang="ru-RU" sz="3200" dirty="0" smtClean="0">
                <a:latin typeface="Cambria" pitchFamily="18" charset="0"/>
              </a:rPr>
              <a:t>Конспекты занятий во второй младшей группе детского сада. Познавательное развитие. </a:t>
            </a:r>
          </a:p>
          <a:p>
            <a:r>
              <a:rPr lang="ru-RU" sz="3200" dirty="0" smtClean="0">
                <a:latin typeface="Cambria" pitchFamily="18" charset="0"/>
              </a:rPr>
              <a:t>СПб.: Детство-пресс 2007 В.Г. Гоголева </a:t>
            </a:r>
          </a:p>
          <a:p>
            <a:r>
              <a:rPr lang="ru-RU" sz="3200" b="1" dirty="0" smtClean="0">
                <a:latin typeface="Cambria" pitchFamily="18" charset="0"/>
              </a:rPr>
              <a:t>Социально – коммуникативное развитие</a:t>
            </a:r>
            <a:endParaRPr lang="ru-RU" sz="3200" dirty="0" smtClean="0">
              <a:latin typeface="Cambria" pitchFamily="18" charset="0"/>
            </a:endParaRPr>
          </a:p>
          <a:p>
            <a:r>
              <a:rPr lang="ru-RU" sz="3200" dirty="0" smtClean="0">
                <a:latin typeface="Cambria" pitchFamily="18" charset="0"/>
              </a:rPr>
              <a:t>1.  Основная образовательная программа дошкольного образования МБДОУ «Детство» разработанная на основе и в соответствии с ФГОС дошкольного образования, составлена с учетом «Примерной образовательной программы дошкольного образования «Детство»/Т.И. Бабаева, А.Г. Гогоберидзе, О.В. Солнцева и др.. – СПб.: ООО «Издательство «Детство-Пресс», Издательство РГПУ им. А.И. Герцена, 2014; </a:t>
            </a:r>
          </a:p>
          <a:p>
            <a:r>
              <a:rPr lang="ru-RU" sz="3200" dirty="0" smtClean="0">
                <a:latin typeface="Cambria" pitchFamily="18" charset="0"/>
              </a:rPr>
              <a:t>2.Региональный модуль </a:t>
            </a:r>
            <a:r>
              <a:rPr lang="ru-RU" sz="3200" b="1" dirty="0" smtClean="0">
                <a:latin typeface="Cambria" pitchFamily="18" charset="0"/>
              </a:rPr>
              <a:t> «</a:t>
            </a:r>
            <a:r>
              <a:rPr lang="ru-RU" sz="3200" dirty="0" smtClean="0">
                <a:latin typeface="Cambria" pitchFamily="18" charset="0"/>
              </a:rPr>
              <a:t>Мы в Мордовии живем» Белая К.Ю.</a:t>
            </a:r>
          </a:p>
          <a:p>
            <a:r>
              <a:rPr lang="ru-RU" sz="3200" dirty="0" smtClean="0">
                <a:latin typeface="Cambria" pitchFamily="18" charset="0"/>
              </a:rPr>
              <a:t>Формирование основ безопасности у дошкольников. Для занятий с детьми 2- 7 лет. М.: Мозаика - Синтез 2014 З.С. </a:t>
            </a:r>
            <a:r>
              <a:rPr lang="ru-RU" sz="3200" dirty="0" err="1" smtClean="0">
                <a:latin typeface="Cambria" pitchFamily="18" charset="0"/>
              </a:rPr>
              <a:t>Дмитренко</a:t>
            </a:r>
            <a:r>
              <a:rPr lang="ru-RU" sz="3200" dirty="0" smtClean="0">
                <a:latin typeface="Cambria" pitchFamily="18" charset="0"/>
              </a:rPr>
              <a:t>, В.К. Полынова, </a:t>
            </a:r>
            <a:r>
              <a:rPr lang="ru-RU" sz="3200" dirty="0" err="1" smtClean="0">
                <a:latin typeface="Cambria" pitchFamily="18" charset="0"/>
              </a:rPr>
              <a:t>С.П.Подопригорова</a:t>
            </a:r>
            <a:endParaRPr lang="ru-RU" sz="3200" dirty="0" smtClean="0">
              <a:latin typeface="Cambria" pitchFamily="18" charset="0"/>
            </a:endParaRPr>
          </a:p>
          <a:p>
            <a:r>
              <a:rPr lang="ru-RU" sz="3200" dirty="0" smtClean="0">
                <a:latin typeface="Cambria" pitchFamily="18" charset="0"/>
              </a:rPr>
              <a:t>Основы безопасности жизнедеятельности детей дошкольного возраста. Планирование работы. Беседы. Игры. СПб.: Детство-Пресс 2010 Н.Н. Авдеева, </a:t>
            </a:r>
          </a:p>
          <a:p>
            <a:r>
              <a:rPr lang="ru-RU" sz="3200" dirty="0" smtClean="0">
                <a:latin typeface="Cambria" pitchFamily="18" charset="0"/>
              </a:rPr>
              <a:t>О.Л. Князева, </a:t>
            </a:r>
            <a:r>
              <a:rPr lang="ru-RU" sz="3200" dirty="0" smtClean="0">
                <a:latin typeface="Cambria" pitchFamily="18" charset="0"/>
              </a:rPr>
              <a:t>Р.Б</a:t>
            </a:r>
            <a:r>
              <a:rPr lang="ru-RU" sz="3200" dirty="0" smtClean="0">
                <a:latin typeface="Cambria" pitchFamily="18" charset="0"/>
              </a:rPr>
              <a:t>. </a:t>
            </a:r>
            <a:r>
              <a:rPr lang="ru-RU" sz="3200" dirty="0" err="1" smtClean="0">
                <a:latin typeface="Cambria" pitchFamily="18" charset="0"/>
              </a:rPr>
              <a:t>СтеркинаОсновы</a:t>
            </a:r>
            <a:r>
              <a:rPr lang="ru-RU" sz="3200" dirty="0" smtClean="0">
                <a:latin typeface="Cambria" pitchFamily="18" charset="0"/>
              </a:rPr>
              <a:t> </a:t>
            </a:r>
            <a:r>
              <a:rPr lang="ru-RU" sz="3200" dirty="0" smtClean="0">
                <a:latin typeface="Cambria" pitchFamily="18" charset="0"/>
              </a:rPr>
              <a:t>безопасности детей дошкольного возраста</a:t>
            </a:r>
            <a:r>
              <a:rPr lang="ru-RU" sz="3200" dirty="0" smtClean="0">
                <a:latin typeface="Cambria" pitchFamily="18" charset="0"/>
              </a:rPr>
              <a:t>. </a:t>
            </a:r>
            <a:r>
              <a:rPr lang="ru-RU" sz="3200" dirty="0" smtClean="0">
                <a:latin typeface="Cambria" pitchFamily="18" charset="0"/>
              </a:rPr>
              <a:t>М.: Просвещение 2007 Н.Н. Авдеева, </a:t>
            </a:r>
          </a:p>
          <a:p>
            <a:r>
              <a:rPr lang="ru-RU" sz="3200" dirty="0" smtClean="0">
                <a:latin typeface="Cambria" pitchFamily="18" charset="0"/>
              </a:rPr>
              <a:t>О.Л. Князева, </a:t>
            </a:r>
            <a:r>
              <a:rPr lang="ru-RU" sz="3200" dirty="0" smtClean="0">
                <a:latin typeface="Cambria" pitchFamily="18" charset="0"/>
              </a:rPr>
              <a:t>Р.Б</a:t>
            </a:r>
            <a:r>
              <a:rPr lang="ru-RU" sz="3200" dirty="0" smtClean="0">
                <a:latin typeface="Cambria" pitchFamily="18" charset="0"/>
              </a:rPr>
              <a:t>. </a:t>
            </a:r>
            <a:r>
              <a:rPr lang="ru-RU" sz="3200" dirty="0" err="1" smtClean="0">
                <a:latin typeface="Cambria" pitchFamily="18" charset="0"/>
              </a:rPr>
              <a:t>СтеркинаБезопасность</a:t>
            </a:r>
            <a:r>
              <a:rPr lang="ru-RU" sz="3200" dirty="0" smtClean="0">
                <a:latin typeface="Cambria" pitchFamily="18" charset="0"/>
              </a:rPr>
              <a:t>: Учебное пособие по основам безопасности жизнедеятельности детей старшего дошкольного </a:t>
            </a:r>
            <a:r>
              <a:rPr lang="ru-RU" sz="3200" dirty="0" err="1" smtClean="0">
                <a:latin typeface="Cambria" pitchFamily="18" charset="0"/>
              </a:rPr>
              <a:t>возраста.М</a:t>
            </a:r>
            <a:r>
              <a:rPr lang="ru-RU" sz="3200" dirty="0" smtClean="0">
                <a:latin typeface="Cambria" pitchFamily="18" charset="0"/>
              </a:rPr>
              <a:t>.: АСТ-ЛТД 1998 Н.Н. Авдеева, </a:t>
            </a:r>
            <a:r>
              <a:rPr lang="ru-RU" sz="3200" dirty="0" smtClean="0">
                <a:latin typeface="Cambria" pitchFamily="18" charset="0"/>
              </a:rPr>
              <a:t>О.Л</a:t>
            </a:r>
            <a:r>
              <a:rPr lang="ru-RU" sz="3200" dirty="0" smtClean="0">
                <a:latin typeface="Cambria" pitchFamily="18" charset="0"/>
              </a:rPr>
              <a:t>. Князева, </a:t>
            </a:r>
            <a:r>
              <a:rPr lang="ru-RU" sz="3200" dirty="0" smtClean="0">
                <a:latin typeface="Cambria" pitchFamily="18" charset="0"/>
              </a:rPr>
              <a:t>Р.Б</a:t>
            </a:r>
            <a:r>
              <a:rPr lang="ru-RU" sz="3200" dirty="0" smtClean="0">
                <a:latin typeface="Cambria" pitchFamily="18" charset="0"/>
              </a:rPr>
              <a:t>. </a:t>
            </a:r>
            <a:r>
              <a:rPr lang="ru-RU" sz="3200" dirty="0" err="1" smtClean="0">
                <a:latin typeface="Cambria" pitchFamily="18" charset="0"/>
              </a:rPr>
              <a:t>Стеркина</a:t>
            </a:r>
            <a:endParaRPr lang="ru-RU" sz="3200" dirty="0" smtClean="0">
              <a:latin typeface="Cambria" pitchFamily="18" charset="0"/>
            </a:endParaRPr>
          </a:p>
          <a:p>
            <a:r>
              <a:rPr lang="ru-RU" sz="3200" dirty="0" smtClean="0">
                <a:latin typeface="Cambria" pitchFamily="18" charset="0"/>
              </a:rPr>
              <a:t> </a:t>
            </a:r>
            <a:r>
              <a:rPr lang="ru-RU" sz="3200" dirty="0" smtClean="0">
                <a:latin typeface="Cambria" pitchFamily="18" charset="0"/>
              </a:rPr>
              <a:t>Безопасность</a:t>
            </a:r>
            <a:r>
              <a:rPr lang="ru-RU" sz="3200" dirty="0" smtClean="0">
                <a:latin typeface="Cambria" pitchFamily="18" charset="0"/>
              </a:rPr>
              <a:t>. Программно-методические материалы по развитию социально-коммуникативных навыков и безопасного поведения детей дошкольного возраста</a:t>
            </a:r>
          </a:p>
          <a:p>
            <a:r>
              <a:rPr lang="ru-RU" sz="3200" dirty="0" smtClean="0">
                <a:latin typeface="Cambria" pitchFamily="18" charset="0"/>
              </a:rPr>
              <a:t>М.: Детство-Пресс 2003 Н.Н. Авдеева, </a:t>
            </a:r>
          </a:p>
          <a:p>
            <a:r>
              <a:rPr lang="ru-RU" sz="3200" dirty="0" smtClean="0">
                <a:latin typeface="Cambria" pitchFamily="18" charset="0"/>
              </a:rPr>
              <a:t>О.Л. Князева</a:t>
            </a:r>
            <a:r>
              <a:rPr lang="ru-RU" sz="3200" dirty="0" smtClean="0">
                <a:latin typeface="Cambria" pitchFamily="18" charset="0"/>
              </a:rPr>
              <a:t>, </a:t>
            </a:r>
            <a:r>
              <a:rPr lang="ru-RU" sz="3200" dirty="0" smtClean="0">
                <a:latin typeface="Cambria" pitchFamily="18" charset="0"/>
              </a:rPr>
              <a:t>Р.Б. </a:t>
            </a:r>
            <a:r>
              <a:rPr lang="ru-RU" sz="3200" dirty="0" err="1" smtClean="0">
                <a:latin typeface="Cambria" pitchFamily="18" charset="0"/>
              </a:rPr>
              <a:t>Стеркина</a:t>
            </a:r>
            <a:r>
              <a:rPr lang="ru-RU" sz="3200" dirty="0" smtClean="0">
                <a:latin typeface="Cambria" pitchFamily="18" charset="0"/>
              </a:rPr>
              <a:t>, М.Д. </a:t>
            </a:r>
            <a:r>
              <a:rPr lang="ru-RU" sz="3200" dirty="0" err="1" smtClean="0">
                <a:latin typeface="Cambria" pitchFamily="18" charset="0"/>
              </a:rPr>
              <a:t>МаханеваБезопасность</a:t>
            </a:r>
            <a:r>
              <a:rPr lang="ru-RU" sz="3200" dirty="0" smtClean="0">
                <a:latin typeface="Cambria" pitchFamily="18" charset="0"/>
              </a:rPr>
              <a:t> </a:t>
            </a:r>
            <a:r>
              <a:rPr lang="ru-RU" sz="3200" dirty="0" smtClean="0">
                <a:latin typeface="Cambria" pitchFamily="18" charset="0"/>
              </a:rPr>
              <a:t>на улицах и дорогах: Методическое пособие для работы с детьми старшего дошкольного возраста..</a:t>
            </a:r>
          </a:p>
          <a:p>
            <a:pPr>
              <a:buNone/>
            </a:pPr>
            <a:r>
              <a:rPr lang="ru-RU" sz="3200" dirty="0" smtClean="0">
                <a:latin typeface="Cambria" pitchFamily="18" charset="0"/>
              </a:rPr>
              <a:t>              М</a:t>
            </a:r>
            <a:r>
              <a:rPr lang="ru-RU" sz="3200" dirty="0" smtClean="0">
                <a:latin typeface="Cambria" pitchFamily="18" charset="0"/>
              </a:rPr>
              <a:t>.: АСТ-ЛТД 1997 </a:t>
            </a:r>
            <a:r>
              <a:rPr lang="ru-RU" sz="3200" dirty="0" err="1" smtClean="0">
                <a:latin typeface="Cambria" pitchFamily="18" charset="0"/>
              </a:rPr>
              <a:t>Гарнышева</a:t>
            </a:r>
            <a:r>
              <a:rPr lang="ru-RU" sz="3200" dirty="0" smtClean="0">
                <a:latin typeface="Cambria" pitchFamily="18" charset="0"/>
              </a:rPr>
              <a:t> Т.П</a:t>
            </a:r>
            <a:r>
              <a:rPr lang="ru-RU" sz="3200" dirty="0" smtClean="0">
                <a:latin typeface="Cambria" pitchFamily="18" charset="0"/>
              </a:rPr>
              <a:t>.</a:t>
            </a:r>
            <a:r>
              <a:rPr lang="ru-RU" sz="3200" dirty="0" smtClean="0">
                <a:latin typeface="Cambria" pitchFamily="18" charset="0"/>
              </a:rPr>
              <a:t> </a:t>
            </a:r>
          </a:p>
          <a:p>
            <a:r>
              <a:rPr lang="ru-RU" sz="3200" dirty="0" smtClean="0">
                <a:latin typeface="Cambria" pitchFamily="18" charset="0"/>
              </a:rPr>
              <a:t>О.А. </a:t>
            </a:r>
            <a:r>
              <a:rPr lang="ru-RU" sz="3200" dirty="0" err="1" smtClean="0">
                <a:latin typeface="Cambria" pitchFamily="18" charset="0"/>
              </a:rPr>
              <a:t>Скоролупова</a:t>
            </a:r>
            <a:r>
              <a:rPr lang="ru-RU" sz="3200" dirty="0" smtClean="0">
                <a:latin typeface="Cambria" pitchFamily="18" charset="0"/>
              </a:rPr>
              <a:t> </a:t>
            </a:r>
            <a:r>
              <a:rPr lang="ru-RU" sz="3200" dirty="0" smtClean="0">
                <a:latin typeface="Cambria" pitchFamily="18" charset="0"/>
              </a:rPr>
              <a:t>Занятия </a:t>
            </a:r>
            <a:r>
              <a:rPr lang="ru-RU" sz="3200" dirty="0" smtClean="0">
                <a:latin typeface="Cambria" pitchFamily="18" charset="0"/>
              </a:rPr>
              <a:t>с детьми старшего дошкольного возраста «Правило и безопасность дорожного </a:t>
            </a:r>
            <a:r>
              <a:rPr lang="ru-RU" sz="3200" dirty="0" smtClean="0">
                <a:latin typeface="Cambria" pitchFamily="18" charset="0"/>
              </a:rPr>
              <a:t>движения»М</a:t>
            </a:r>
            <a:r>
              <a:rPr lang="ru-RU" sz="3200" dirty="0" smtClean="0">
                <a:latin typeface="Cambria" pitchFamily="18" charset="0"/>
              </a:rPr>
              <a:t>.: Скрипторий 2004 К.Ю. Белая, </a:t>
            </a:r>
          </a:p>
          <a:p>
            <a:r>
              <a:rPr lang="ru-RU" sz="3200" dirty="0" smtClean="0">
                <a:latin typeface="Cambria" pitchFamily="18" charset="0"/>
              </a:rPr>
              <a:t>В.Н. </a:t>
            </a:r>
            <a:r>
              <a:rPr lang="ru-RU" sz="3200" dirty="0" err="1" smtClean="0">
                <a:latin typeface="Cambria" pitchFamily="18" charset="0"/>
              </a:rPr>
              <a:t>Зимонина</a:t>
            </a:r>
            <a:r>
              <a:rPr lang="ru-RU" sz="3200" dirty="0" smtClean="0">
                <a:latin typeface="Cambria" pitchFamily="18" charset="0"/>
              </a:rPr>
              <a:t>, </a:t>
            </a:r>
            <a:r>
              <a:rPr lang="ru-RU" sz="3200" dirty="0" err="1" smtClean="0">
                <a:latin typeface="Cambria" pitchFamily="18" charset="0"/>
              </a:rPr>
              <a:t>Л.А.Кондрыкинская</a:t>
            </a:r>
            <a:r>
              <a:rPr lang="ru-RU" sz="3200" dirty="0" smtClean="0">
                <a:latin typeface="Cambria" pitchFamily="18" charset="0"/>
              </a:rPr>
              <a:t> </a:t>
            </a:r>
            <a:r>
              <a:rPr lang="ru-RU" sz="3200" dirty="0" smtClean="0">
                <a:latin typeface="Cambria" pitchFamily="18" charset="0"/>
              </a:rPr>
              <a:t>Твоя </a:t>
            </a:r>
            <a:r>
              <a:rPr lang="ru-RU" sz="3200" dirty="0" smtClean="0">
                <a:latin typeface="Cambria" pitchFamily="18" charset="0"/>
              </a:rPr>
              <a:t>безопасность: Как себя вести дома и на улице.  Книга для дошкольников, воспитателей детского сада и </a:t>
            </a:r>
            <a:r>
              <a:rPr lang="ru-RU" sz="3200" dirty="0" err="1" smtClean="0">
                <a:latin typeface="Cambria" pitchFamily="18" charset="0"/>
              </a:rPr>
              <a:t>родителей.М</a:t>
            </a:r>
            <a:r>
              <a:rPr lang="ru-RU" sz="3200" dirty="0" smtClean="0">
                <a:latin typeface="Cambria" pitchFamily="18" charset="0"/>
              </a:rPr>
              <a:t>.: Просвещение 2005 К.Ю. Белая, </a:t>
            </a:r>
          </a:p>
          <a:p>
            <a:r>
              <a:rPr lang="ru-RU" sz="3200" dirty="0" smtClean="0">
                <a:latin typeface="Cambria" pitchFamily="18" charset="0"/>
              </a:rPr>
              <a:t>В.Н. </a:t>
            </a:r>
            <a:r>
              <a:rPr lang="ru-RU" sz="3200" dirty="0" err="1" smtClean="0">
                <a:latin typeface="Cambria" pitchFamily="18" charset="0"/>
              </a:rPr>
              <a:t>Зимонина</a:t>
            </a:r>
            <a:r>
              <a:rPr lang="ru-RU" sz="3200" dirty="0" smtClean="0">
                <a:latin typeface="Cambria" pitchFamily="18" charset="0"/>
              </a:rPr>
              <a:t>, </a:t>
            </a:r>
            <a:r>
              <a:rPr lang="ru-RU" sz="3200" dirty="0" err="1" smtClean="0">
                <a:latin typeface="Cambria" pitchFamily="18" charset="0"/>
              </a:rPr>
              <a:t>Л.А.Кондрыкинская</a:t>
            </a:r>
            <a:r>
              <a:rPr lang="ru-RU" sz="3200" dirty="0" smtClean="0">
                <a:latin typeface="Cambria" pitchFamily="18" charset="0"/>
              </a:rPr>
              <a:t> </a:t>
            </a:r>
            <a:r>
              <a:rPr lang="ru-RU" sz="3200" dirty="0" smtClean="0">
                <a:latin typeface="Cambria" pitchFamily="18" charset="0"/>
              </a:rPr>
              <a:t>Как </a:t>
            </a:r>
            <a:r>
              <a:rPr lang="ru-RU" sz="3200" dirty="0" smtClean="0">
                <a:latin typeface="Cambria" pitchFamily="18" charset="0"/>
              </a:rPr>
              <a:t>обеспечить безопасность дошкольников: Конспекты занятий по основам безопасности детей дошкольного возраста: Книга для воспитателей детского сада </a:t>
            </a:r>
            <a:r>
              <a:rPr lang="ru-RU" sz="3200" dirty="0" smtClean="0">
                <a:latin typeface="Cambria" pitchFamily="18" charset="0"/>
              </a:rPr>
              <a:t>М</a:t>
            </a:r>
            <a:r>
              <a:rPr lang="ru-RU" sz="3200" dirty="0" smtClean="0">
                <a:latin typeface="Cambria" pitchFamily="18" charset="0"/>
              </a:rPr>
              <a:t>.: Просвещение 2005 Т.Г.Храмцова </a:t>
            </a:r>
          </a:p>
          <a:p>
            <a:r>
              <a:rPr lang="ru-RU" sz="2800" dirty="0" smtClean="0"/>
              <a:t> </a:t>
            </a:r>
          </a:p>
          <a:p>
            <a:r>
              <a:rPr lang="ru-RU" sz="2800" dirty="0" smtClean="0"/>
              <a:t> 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78581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Cambria" pitchFamily="18" charset="0"/>
              </a:rPr>
              <a:t/>
            </a:r>
            <a:br>
              <a:rPr lang="ru-RU" sz="2800" dirty="0" smtClean="0">
                <a:solidFill>
                  <a:srgbClr val="C00000"/>
                </a:solidFill>
                <a:latin typeface="Cambria" pitchFamily="18" charset="0"/>
              </a:rPr>
            </a:br>
            <a:r>
              <a:rPr lang="en-US" sz="2800" dirty="0" smtClean="0">
                <a:solidFill>
                  <a:srgbClr val="C00000"/>
                </a:solidFill>
                <a:latin typeface="Cambria" pitchFamily="18" charset="0"/>
              </a:rPr>
              <a:t>III </a:t>
            </a:r>
            <a:r>
              <a:rPr lang="ru-RU" sz="2800" dirty="0" smtClean="0">
                <a:solidFill>
                  <a:srgbClr val="C00000"/>
                </a:solidFill>
                <a:latin typeface="Cambria" pitchFamily="18" charset="0"/>
              </a:rPr>
              <a:t>ОРГАНИЗАЦИОННЫЙ </a:t>
            </a:r>
            <a:r>
              <a:rPr lang="ru-RU" sz="2800" dirty="0" smtClean="0">
                <a:solidFill>
                  <a:srgbClr val="C00000"/>
                </a:solidFill>
                <a:latin typeface="Cambria" pitchFamily="18" charset="0"/>
              </a:rPr>
              <a:t>РАЗДЕЛ</a:t>
            </a:r>
            <a:r>
              <a:rPr lang="ru-RU" sz="2000" dirty="0" smtClean="0"/>
              <a:t> </a:t>
            </a:r>
            <a:r>
              <a:rPr lang="ru-RU" sz="1800" dirty="0" smtClean="0">
                <a:solidFill>
                  <a:srgbClr val="C00000"/>
                </a:solidFill>
                <a:latin typeface="Cambria" pitchFamily="18" charset="0"/>
              </a:rPr>
              <a:t/>
            </a:r>
            <a:br>
              <a:rPr lang="ru-RU" sz="1800" dirty="0" smtClean="0">
                <a:solidFill>
                  <a:srgbClr val="C00000"/>
                </a:solidFill>
                <a:latin typeface="Cambria" pitchFamily="18" charset="0"/>
              </a:rPr>
            </a:br>
            <a:r>
              <a:rPr lang="ru-RU" sz="1800" dirty="0" smtClean="0">
                <a:solidFill>
                  <a:srgbClr val="C00000"/>
                </a:solidFill>
                <a:latin typeface="Cambria" pitchFamily="18" charset="0"/>
              </a:rPr>
              <a:t/>
            </a:r>
            <a:br>
              <a:rPr lang="ru-RU" sz="1800" dirty="0" smtClean="0">
                <a:solidFill>
                  <a:srgbClr val="C00000"/>
                </a:solidFill>
                <a:latin typeface="Cambria" pitchFamily="18" charset="0"/>
              </a:rPr>
            </a:br>
            <a:r>
              <a:rPr lang="ru-RU" sz="1800" dirty="0" smtClean="0">
                <a:solidFill>
                  <a:srgbClr val="C00000"/>
                </a:solidFill>
                <a:latin typeface="Cambria" pitchFamily="18" charset="0"/>
              </a:rPr>
              <a:t>МЕТОДИЧЕСКОЕ </a:t>
            </a:r>
            <a:r>
              <a:rPr lang="ru-RU" sz="1800" dirty="0" smtClean="0">
                <a:solidFill>
                  <a:srgbClr val="C00000"/>
                </a:solidFill>
                <a:latin typeface="Cambria" pitchFamily="18" charset="0"/>
              </a:rPr>
              <a:t>ОБЕСПЕЧЕНИЕ </a:t>
            </a:r>
            <a:r>
              <a:rPr lang="ru-RU" sz="1800" dirty="0" smtClean="0">
                <a:solidFill>
                  <a:srgbClr val="C00000"/>
                </a:solidFill>
                <a:latin typeface="Cambria" pitchFamily="18" charset="0"/>
              </a:rPr>
              <a:t>ПРОГРАММЫ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>
              <a:solidFill>
                <a:srgbClr val="C00000"/>
              </a:solidFill>
              <a:effectLst/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86544"/>
          </a:xfrm>
        </p:spPr>
        <p:txBody>
          <a:bodyPr>
            <a:normAutofit fontScale="25000" lnSpcReduction="20000"/>
          </a:bodyPr>
          <a:lstStyle/>
          <a:p>
            <a:r>
              <a:rPr lang="ru-RU" sz="2800" b="1" dirty="0" smtClean="0">
                <a:latin typeface="Cambria" pitchFamily="18" charset="0"/>
              </a:rPr>
              <a:t>Речевое развитие</a:t>
            </a:r>
            <a:endParaRPr lang="ru-RU" sz="2800" dirty="0" smtClean="0">
              <a:latin typeface="Cambria" pitchFamily="18" charset="0"/>
            </a:endParaRPr>
          </a:p>
          <a:p>
            <a:r>
              <a:rPr lang="ru-RU" sz="2800" dirty="0" smtClean="0">
                <a:latin typeface="Cambria" pitchFamily="18" charset="0"/>
              </a:rPr>
              <a:t>1.  Основная образовательная программа дошкольного образования МБДОУ «Детство» разработанная на основе и в соответствии с ФГОС дошкольного образования, составлена с учетом «Примерной образовательной программы дошкольного образования «Детство»/Т.И. Бабаева, А.Г. Гогоберидзе, О.В. Солнцева и др.. – СПб.: ООО «Издательство «Детство-Пресс», Издательство РГПУ им. А.И. Герцена, 2014; </a:t>
            </a:r>
          </a:p>
          <a:p>
            <a:r>
              <a:rPr lang="ru-RU" sz="2800" dirty="0" smtClean="0">
                <a:latin typeface="Cambria" pitchFamily="18" charset="0"/>
              </a:rPr>
              <a:t>2.Региональный модуль </a:t>
            </a:r>
            <a:r>
              <a:rPr lang="ru-RU" sz="2800" b="1" dirty="0" smtClean="0">
                <a:latin typeface="Cambria" pitchFamily="18" charset="0"/>
              </a:rPr>
              <a:t> «</a:t>
            </a:r>
            <a:r>
              <a:rPr lang="ru-RU" sz="2800" dirty="0" smtClean="0">
                <a:latin typeface="Cambria" pitchFamily="18" charset="0"/>
              </a:rPr>
              <a:t>Мы в Мордовии живем» </a:t>
            </a:r>
            <a:endParaRPr lang="ru-RU" sz="2800" dirty="0" smtClean="0">
              <a:latin typeface="Cambria" pitchFamily="18" charset="0"/>
            </a:endParaRPr>
          </a:p>
          <a:p>
            <a:r>
              <a:rPr lang="ru-RU" sz="2800" dirty="0" smtClean="0">
                <a:latin typeface="Cambria" pitchFamily="18" charset="0"/>
              </a:rPr>
              <a:t>В.И</a:t>
            </a:r>
            <a:r>
              <a:rPr lang="ru-RU" sz="2800" dirty="0" smtClean="0">
                <a:latin typeface="Cambria" pitchFamily="18" charset="0"/>
              </a:rPr>
              <a:t>. Логинова и </a:t>
            </a:r>
            <a:r>
              <a:rPr lang="ru-RU" sz="2800" dirty="0" smtClean="0">
                <a:latin typeface="Cambria" pitchFamily="18" charset="0"/>
              </a:rPr>
              <a:t>др.раздел</a:t>
            </a:r>
            <a:r>
              <a:rPr lang="ru-RU" sz="2800" dirty="0" smtClean="0">
                <a:latin typeface="Cambria" pitchFamily="18" charset="0"/>
              </a:rPr>
              <a:t>: «Развиваем речь детей»,  «В игре ребенок развивается, познает мир, общается</a:t>
            </a:r>
            <a:r>
              <a:rPr lang="ru-RU" sz="2800" dirty="0" smtClean="0">
                <a:latin typeface="Cambria" pitchFamily="18" charset="0"/>
              </a:rPr>
              <a:t>».Раздел</a:t>
            </a:r>
            <a:r>
              <a:rPr lang="ru-RU" sz="2800" dirty="0" smtClean="0">
                <a:latin typeface="Cambria" pitchFamily="18" charset="0"/>
              </a:rPr>
              <a:t>: «Ребенок в мире художественной литературы, изобразительного искусства и музыки</a:t>
            </a:r>
            <a:r>
              <a:rPr lang="ru-RU" sz="2800" dirty="0" smtClean="0">
                <a:latin typeface="Cambria" pitchFamily="18" charset="0"/>
              </a:rPr>
              <a:t>».М</a:t>
            </a:r>
            <a:r>
              <a:rPr lang="ru-RU" sz="2800" dirty="0" smtClean="0">
                <a:latin typeface="Cambria" pitchFamily="18" charset="0"/>
              </a:rPr>
              <a:t>.: Детство-Пресс 2010 Т.В. </a:t>
            </a:r>
            <a:r>
              <a:rPr lang="ru-RU" sz="2800" dirty="0" err="1" smtClean="0">
                <a:latin typeface="Cambria" pitchFamily="18" charset="0"/>
              </a:rPr>
              <a:t>Большева</a:t>
            </a:r>
            <a:endParaRPr lang="ru-RU" sz="2800" dirty="0" smtClean="0">
              <a:latin typeface="Cambria" pitchFamily="18" charset="0"/>
            </a:endParaRPr>
          </a:p>
          <a:p>
            <a:r>
              <a:rPr lang="ru-RU" sz="2800" dirty="0" smtClean="0">
                <a:latin typeface="Cambria" pitchFamily="18" charset="0"/>
              </a:rPr>
              <a:t>Учимся по сказке. Развитие мышления дошкольников с помощью </a:t>
            </a:r>
            <a:r>
              <a:rPr lang="ru-RU" sz="2800" dirty="0" err="1" smtClean="0">
                <a:latin typeface="Cambria" pitchFamily="18" charset="0"/>
              </a:rPr>
              <a:t>мнемохотехникиСПб</a:t>
            </a:r>
            <a:r>
              <a:rPr lang="ru-RU" sz="2800" dirty="0" smtClean="0">
                <a:latin typeface="Cambria" pitchFamily="18" charset="0"/>
              </a:rPr>
              <a:t>.: Детство-Пресс 2005 Н. </a:t>
            </a:r>
            <a:r>
              <a:rPr lang="ru-RU" sz="2800" dirty="0" err="1" smtClean="0">
                <a:latin typeface="Cambria" pitchFamily="18" charset="0"/>
              </a:rPr>
              <a:t>Гусарова</a:t>
            </a:r>
            <a:r>
              <a:rPr lang="ru-RU" sz="2800" dirty="0" smtClean="0">
                <a:latin typeface="Cambria" pitchFamily="18" charset="0"/>
              </a:rPr>
              <a:t> </a:t>
            </a:r>
          </a:p>
          <a:p>
            <a:r>
              <a:rPr lang="ru-RU" sz="2800" dirty="0" smtClean="0">
                <a:latin typeface="Cambria" pitchFamily="18" charset="0"/>
              </a:rPr>
              <a:t>Беседы по картинке: Времена </a:t>
            </a:r>
            <a:r>
              <a:rPr lang="ru-RU" sz="2800" dirty="0" err="1" smtClean="0">
                <a:latin typeface="Cambria" pitchFamily="18" charset="0"/>
              </a:rPr>
              <a:t>года.СПб</a:t>
            </a:r>
            <a:r>
              <a:rPr lang="ru-RU" sz="2800" dirty="0" smtClean="0">
                <a:latin typeface="Cambria" pitchFamily="18" charset="0"/>
              </a:rPr>
              <a:t>.: Детство-Пресс 2008 О.Н. </a:t>
            </a:r>
            <a:r>
              <a:rPr lang="ru-RU" sz="2800" dirty="0" err="1" smtClean="0">
                <a:latin typeface="Cambria" pitchFamily="18" charset="0"/>
              </a:rPr>
              <a:t>Сомкова</a:t>
            </a:r>
            <a:r>
              <a:rPr lang="ru-RU" sz="2800" dirty="0" smtClean="0">
                <a:latin typeface="Cambria" pitchFamily="18" charset="0"/>
              </a:rPr>
              <a:t>,</a:t>
            </a:r>
          </a:p>
          <a:p>
            <a:r>
              <a:rPr lang="ru-RU" sz="2800" dirty="0" smtClean="0">
                <a:latin typeface="Cambria" pitchFamily="18" charset="0"/>
              </a:rPr>
              <a:t> З.В. </a:t>
            </a:r>
            <a:r>
              <a:rPr lang="ru-RU" sz="2800" dirty="0" err="1" smtClean="0">
                <a:latin typeface="Cambria" pitchFamily="18" charset="0"/>
              </a:rPr>
              <a:t>БадаковаПутешествие</a:t>
            </a:r>
            <a:r>
              <a:rPr lang="ru-RU" sz="2800" dirty="0" smtClean="0">
                <a:latin typeface="Cambria" pitchFamily="18" charset="0"/>
              </a:rPr>
              <a:t> </a:t>
            </a:r>
            <a:r>
              <a:rPr lang="ru-RU" sz="2800" dirty="0" smtClean="0">
                <a:latin typeface="Cambria" pitchFamily="18" charset="0"/>
              </a:rPr>
              <a:t>по стране правильной </a:t>
            </a:r>
            <a:r>
              <a:rPr lang="ru-RU" sz="2800" dirty="0" err="1" smtClean="0">
                <a:latin typeface="Cambria" pitchFamily="18" charset="0"/>
              </a:rPr>
              <a:t>речи.СПб</a:t>
            </a:r>
            <a:r>
              <a:rPr lang="ru-RU" sz="2800" dirty="0" smtClean="0">
                <a:latin typeface="Cambria" pitchFamily="18" charset="0"/>
              </a:rPr>
              <a:t>.: Детство-Пресс 2002 С.О. </a:t>
            </a:r>
            <a:r>
              <a:rPr lang="ru-RU" sz="2800" dirty="0" smtClean="0">
                <a:latin typeface="Cambria" pitchFamily="18" charset="0"/>
              </a:rPr>
              <a:t>Филиппова</a:t>
            </a:r>
          </a:p>
          <a:p>
            <a:r>
              <a:rPr lang="ru-RU" sz="2800" dirty="0" smtClean="0">
                <a:latin typeface="Cambria" pitchFamily="18" charset="0"/>
              </a:rPr>
              <a:t>Подготовка дошкольников к обучению письму: Методическое </a:t>
            </a:r>
            <a:r>
              <a:rPr lang="ru-RU" sz="2800" dirty="0" err="1" smtClean="0">
                <a:latin typeface="Cambria" pitchFamily="18" charset="0"/>
              </a:rPr>
              <a:t>пособие.СПб</a:t>
            </a:r>
            <a:r>
              <a:rPr lang="ru-RU" sz="2800" dirty="0" smtClean="0">
                <a:latin typeface="Cambria" pitchFamily="18" charset="0"/>
              </a:rPr>
              <a:t>.: Детство-Пресс 2004 Л.М. </a:t>
            </a:r>
            <a:r>
              <a:rPr lang="ru-RU" sz="2800" dirty="0" err="1" smtClean="0">
                <a:latin typeface="Cambria" pitchFamily="18" charset="0"/>
              </a:rPr>
              <a:t>Щипицына</a:t>
            </a:r>
            <a:r>
              <a:rPr lang="ru-RU" sz="2800" dirty="0" smtClean="0">
                <a:latin typeface="Cambria" pitchFamily="18" charset="0"/>
              </a:rPr>
              <a:t>, О.В. </a:t>
            </a:r>
            <a:r>
              <a:rPr lang="ru-RU" sz="2800" dirty="0" err="1" smtClean="0">
                <a:latin typeface="Cambria" pitchFamily="18" charset="0"/>
              </a:rPr>
              <a:t>Защиринская</a:t>
            </a:r>
            <a:r>
              <a:rPr lang="ru-RU" sz="2800" dirty="0" smtClean="0">
                <a:latin typeface="Cambria" pitchFamily="18" charset="0"/>
              </a:rPr>
              <a:t>, А.П. Воронова, Т.А. Нилова</a:t>
            </a:r>
          </a:p>
          <a:p>
            <a:r>
              <a:rPr lang="ru-RU" sz="2800" dirty="0" smtClean="0">
                <a:latin typeface="Cambria" pitchFamily="18" charset="0"/>
              </a:rPr>
              <a:t>Азбука общения: Развитие личности ребенка, навыков общения со взрослыми и </a:t>
            </a:r>
            <a:r>
              <a:rPr lang="ru-RU" sz="2800" dirty="0" err="1" smtClean="0">
                <a:latin typeface="Cambria" pitchFamily="18" charset="0"/>
              </a:rPr>
              <a:t>сверстниками.СПб</a:t>
            </a:r>
            <a:r>
              <a:rPr lang="ru-RU" sz="2800" dirty="0" smtClean="0">
                <a:latin typeface="Cambria" pitchFamily="18" charset="0"/>
              </a:rPr>
              <a:t>.: Детство-Пресс 2008 О.А. </a:t>
            </a:r>
            <a:r>
              <a:rPr lang="ru-RU" sz="2800" dirty="0" err="1" smtClean="0">
                <a:latin typeface="Cambria" pitchFamily="18" charset="0"/>
              </a:rPr>
              <a:t>Бизикова</a:t>
            </a:r>
            <a:r>
              <a:rPr lang="ru-RU" sz="2800" dirty="0" smtClean="0">
                <a:latin typeface="Cambria" pitchFamily="18" charset="0"/>
              </a:rPr>
              <a:t> </a:t>
            </a:r>
          </a:p>
          <a:p>
            <a:r>
              <a:rPr lang="ru-RU" sz="2800" dirty="0" smtClean="0">
                <a:latin typeface="Cambria" pitchFamily="18" charset="0"/>
              </a:rPr>
              <a:t>Развитие диалогической речи дошкольников в </a:t>
            </a:r>
            <a:r>
              <a:rPr lang="ru-RU" sz="2800" dirty="0" err="1" smtClean="0">
                <a:latin typeface="Cambria" pitchFamily="18" charset="0"/>
              </a:rPr>
              <a:t>игре.М</a:t>
            </a:r>
            <a:r>
              <a:rPr lang="ru-RU" sz="2800" dirty="0" smtClean="0">
                <a:latin typeface="Cambria" pitchFamily="18" charset="0"/>
              </a:rPr>
              <a:t>.: Скрипторий 2008 Ю.Г Илларионова</a:t>
            </a:r>
          </a:p>
          <a:p>
            <a:r>
              <a:rPr lang="ru-RU" sz="2800" dirty="0" smtClean="0">
                <a:latin typeface="Cambria" pitchFamily="18" charset="0"/>
              </a:rPr>
              <a:t> </a:t>
            </a:r>
            <a:r>
              <a:rPr lang="ru-RU" sz="2800" dirty="0" smtClean="0">
                <a:latin typeface="Cambria" pitchFamily="18" charset="0"/>
              </a:rPr>
              <a:t>Учите </a:t>
            </a:r>
            <a:r>
              <a:rPr lang="ru-RU" sz="2800" dirty="0" smtClean="0">
                <a:latin typeface="Cambria" pitchFamily="18" charset="0"/>
              </a:rPr>
              <a:t>детей отгадывать загадки М.: Просвещение 1985 </a:t>
            </a:r>
            <a:r>
              <a:rPr lang="ru-RU" sz="2800" dirty="0" err="1" smtClean="0">
                <a:latin typeface="Cambria" pitchFamily="18" charset="0"/>
              </a:rPr>
              <a:t>Т.Н.Ломбина</a:t>
            </a:r>
            <a:r>
              <a:rPr lang="ru-RU" sz="2800" dirty="0" smtClean="0">
                <a:latin typeface="Cambria" pitchFamily="18" charset="0"/>
              </a:rPr>
              <a:t>, </a:t>
            </a:r>
            <a:r>
              <a:rPr lang="ru-RU" sz="2800" dirty="0" smtClean="0">
                <a:latin typeface="Cambria" pitchFamily="18" charset="0"/>
              </a:rPr>
              <a:t>В.Г</a:t>
            </a:r>
            <a:r>
              <a:rPr lang="ru-RU" sz="2800" dirty="0" smtClean="0">
                <a:latin typeface="Cambria" pitchFamily="18" charset="0"/>
              </a:rPr>
              <a:t>. Лукша</a:t>
            </a:r>
          </a:p>
          <a:p>
            <a:r>
              <a:rPr lang="ru-RU" sz="2800" dirty="0" smtClean="0">
                <a:latin typeface="Cambria" pitchFamily="18" charset="0"/>
              </a:rPr>
              <a:t>Рюкзачок с загадками: хорошая книга по развитию речи. Ростов </a:t>
            </a:r>
            <a:r>
              <a:rPr lang="ru-RU" sz="2800" dirty="0" err="1" smtClean="0">
                <a:latin typeface="Cambria" pitchFamily="18" charset="0"/>
              </a:rPr>
              <a:t>н</a:t>
            </a:r>
            <a:r>
              <a:rPr lang="ru-RU" sz="2800" dirty="0" smtClean="0">
                <a:latin typeface="Cambria" pitchFamily="18" charset="0"/>
              </a:rPr>
              <a:t>/Д 2008 Е.В. Мигунова</a:t>
            </a:r>
          </a:p>
          <a:p>
            <a:r>
              <a:rPr lang="ru-RU" sz="2800" dirty="0" smtClean="0">
                <a:latin typeface="Cambria" pitchFamily="18" charset="0"/>
              </a:rPr>
              <a:t>Театральная педагогика в детском саду. М.:ТЦ Сфера 2009 </a:t>
            </a:r>
            <a:r>
              <a:rPr lang="ru-RU" sz="2800" dirty="0" err="1" smtClean="0">
                <a:latin typeface="Cambria" pitchFamily="18" charset="0"/>
              </a:rPr>
              <a:t>Микляева</a:t>
            </a:r>
            <a:r>
              <a:rPr lang="ru-RU" sz="2800" dirty="0" smtClean="0">
                <a:latin typeface="Cambria" pitchFamily="18" charset="0"/>
              </a:rPr>
              <a:t> Н.В.  </a:t>
            </a:r>
          </a:p>
          <a:p>
            <a:r>
              <a:rPr lang="ru-RU" sz="2800" dirty="0" smtClean="0">
                <a:latin typeface="Cambria" pitchFamily="18" charset="0"/>
              </a:rPr>
              <a:t>Методические условия обучения детей грамоте: методическое пособие М.: Айрис- ПРЕСС 2007 Л. </a:t>
            </a:r>
            <a:r>
              <a:rPr lang="ru-RU" sz="2800" dirty="0" smtClean="0">
                <a:latin typeface="Cambria" pitchFamily="18" charset="0"/>
              </a:rPr>
              <a:t>Белоусова</a:t>
            </a:r>
            <a:r>
              <a:rPr lang="ru-RU" sz="2800" dirty="0" smtClean="0">
                <a:latin typeface="Cambria" pitchFamily="18" charset="0"/>
              </a:rPr>
              <a:t> </a:t>
            </a:r>
          </a:p>
          <a:p>
            <a:r>
              <a:rPr lang="ru-RU" sz="2800" dirty="0" smtClean="0">
                <a:latin typeface="Cambria" pitchFamily="18" charset="0"/>
              </a:rPr>
              <a:t>Добрые досуги по произведениям детских писателей. СПб.: Детство-Пресс 2005 Л.М. </a:t>
            </a:r>
            <a:r>
              <a:rPr lang="ru-RU" sz="2800" dirty="0" smtClean="0">
                <a:latin typeface="Cambria" pitchFamily="18" charset="0"/>
              </a:rPr>
              <a:t>Гурович</a:t>
            </a:r>
            <a:endParaRPr lang="ru-RU" sz="2800" dirty="0" smtClean="0">
              <a:latin typeface="Cambria" pitchFamily="18" charset="0"/>
            </a:endParaRPr>
          </a:p>
          <a:p>
            <a:r>
              <a:rPr lang="ru-RU" sz="2800" dirty="0" smtClean="0">
                <a:latin typeface="Cambria" pitchFamily="18" charset="0"/>
              </a:rPr>
              <a:t>Ребенок и книга: Пособие для воспитателя детского сада СПб.: Детство-Пресс 2004 </a:t>
            </a:r>
            <a:r>
              <a:rPr lang="ru-RU" sz="2800" dirty="0" err="1" smtClean="0">
                <a:latin typeface="Cambria" pitchFamily="18" charset="0"/>
              </a:rPr>
              <a:t>Е.А.Алябьева</a:t>
            </a:r>
            <a:r>
              <a:rPr lang="ru-RU" sz="2800" dirty="0" smtClean="0">
                <a:latin typeface="Cambria" pitchFamily="18" charset="0"/>
              </a:rPr>
              <a:t>  </a:t>
            </a:r>
          </a:p>
          <a:p>
            <a:r>
              <a:rPr lang="ru-RU" sz="2800" dirty="0" smtClean="0">
                <a:latin typeface="Cambria" pitchFamily="18" charset="0"/>
              </a:rPr>
              <a:t>Как научить ребенка запоминать стихи: Методическое пособие. М.: Сфера 2010 </a:t>
            </a:r>
            <a:r>
              <a:rPr lang="ru-RU" sz="2800" dirty="0" err="1" smtClean="0">
                <a:latin typeface="Cambria" pitchFamily="18" charset="0"/>
              </a:rPr>
              <a:t>Е.А.Алябьева</a:t>
            </a:r>
            <a:r>
              <a:rPr lang="ru-RU" sz="2800" dirty="0" smtClean="0">
                <a:latin typeface="Cambria" pitchFamily="18" charset="0"/>
              </a:rPr>
              <a:t> </a:t>
            </a:r>
          </a:p>
          <a:p>
            <a:r>
              <a:rPr lang="ru-RU" sz="2800" dirty="0" smtClean="0">
                <a:latin typeface="Cambria" pitchFamily="18" charset="0"/>
              </a:rPr>
              <a:t>Читаем детям 3-7 лет. Методические рекомендации. М.: Сфера 2009  </a:t>
            </a:r>
          </a:p>
          <a:p>
            <a:r>
              <a:rPr lang="ru-RU" sz="2800" dirty="0" smtClean="0">
                <a:latin typeface="Cambria" pitchFamily="18" charset="0"/>
              </a:rPr>
              <a:t>Хрестоматия для детского сада. (младшая, средняя, </a:t>
            </a:r>
            <a:r>
              <a:rPr lang="ru-RU" sz="2800" dirty="0" err="1" smtClean="0">
                <a:latin typeface="Cambria" pitchFamily="18" charset="0"/>
              </a:rPr>
              <a:t>старшая,подготовительная</a:t>
            </a:r>
            <a:r>
              <a:rPr lang="ru-RU" sz="2800" dirty="0" smtClean="0">
                <a:latin typeface="Cambria" pitchFamily="18" charset="0"/>
              </a:rPr>
              <a:t> группы) М.: РОСМЭН 2015 Ушакова О.С.</a:t>
            </a:r>
          </a:p>
          <a:p>
            <a:r>
              <a:rPr lang="ru-RU" sz="2800" dirty="0" smtClean="0">
                <a:latin typeface="Cambria" pitchFamily="18" charset="0"/>
              </a:rPr>
              <a:t>Развитие речи детей 3-5 лет, 5-7 лет М.: ТЦ Сфера 2014 Ушакова О.С.</a:t>
            </a:r>
          </a:p>
          <a:p>
            <a:r>
              <a:rPr lang="ru-RU" sz="2800" dirty="0" smtClean="0">
                <a:latin typeface="Cambria" pitchFamily="18" charset="0"/>
              </a:rPr>
              <a:t> Ознакомление дошкольников с литературой и развитие речи М.: ТЦ Сфера 2015 </a:t>
            </a:r>
            <a:r>
              <a:rPr lang="ru-RU" sz="2800" dirty="0" err="1" smtClean="0">
                <a:latin typeface="Cambria" pitchFamily="18" charset="0"/>
              </a:rPr>
              <a:t>Гербова</a:t>
            </a:r>
            <a:r>
              <a:rPr lang="ru-RU" sz="2800" dirty="0" smtClean="0">
                <a:latin typeface="Cambria" pitchFamily="18" charset="0"/>
              </a:rPr>
              <a:t> В.В.</a:t>
            </a:r>
          </a:p>
          <a:p>
            <a:r>
              <a:rPr lang="ru-RU" sz="2800" dirty="0" smtClean="0">
                <a:latin typeface="Cambria" pitchFamily="18" charset="0"/>
              </a:rPr>
              <a:t>Развитие речи в детском саду. Младшая группа. М.: Мозаика - Синтез 2015 </a:t>
            </a:r>
            <a:r>
              <a:rPr lang="ru-RU" sz="2800" dirty="0" err="1" smtClean="0">
                <a:latin typeface="Cambria" pitchFamily="18" charset="0"/>
              </a:rPr>
              <a:t>Медеева</a:t>
            </a:r>
            <a:r>
              <a:rPr lang="ru-RU" sz="2800" dirty="0" smtClean="0">
                <a:latin typeface="Cambria" pitchFamily="18" charset="0"/>
              </a:rPr>
              <a:t> И.Г.</a:t>
            </a:r>
          </a:p>
          <a:p>
            <a:r>
              <a:rPr lang="ru-RU" sz="2800" dirty="0" smtClean="0">
                <a:latin typeface="Cambria" pitchFamily="18" charset="0"/>
              </a:rPr>
              <a:t>Развиваем речь детям 3-4 лет М.: Адонис 2011 Карпухина Н.А.</a:t>
            </a:r>
          </a:p>
          <a:p>
            <a:r>
              <a:rPr lang="ru-RU" sz="2800" dirty="0" smtClean="0">
                <a:latin typeface="Cambria" pitchFamily="18" charset="0"/>
              </a:rPr>
              <a:t>Конспекты занятий во второй младшей группе детского сада. Развитие речи и знакомство с художественной литературой. Воронеж 2007 </a:t>
            </a:r>
            <a:r>
              <a:rPr lang="ru-RU" sz="2800" dirty="0" err="1" smtClean="0">
                <a:latin typeface="Cambria" pitchFamily="18" charset="0"/>
              </a:rPr>
              <a:t>Тумакова</a:t>
            </a:r>
            <a:r>
              <a:rPr lang="ru-RU" sz="2800" dirty="0" smtClean="0">
                <a:latin typeface="Cambria" pitchFamily="18" charset="0"/>
              </a:rPr>
              <a:t> Г.А.</a:t>
            </a:r>
          </a:p>
          <a:p>
            <a:r>
              <a:rPr lang="ru-RU" sz="2800" dirty="0" smtClean="0">
                <a:latin typeface="Cambria" pitchFamily="18" charset="0"/>
              </a:rPr>
              <a:t>Ознакомление дошкольников со звучащим словом М.: Просвещение 1991   </a:t>
            </a:r>
          </a:p>
          <a:p>
            <a:r>
              <a:rPr lang="ru-RU" sz="2800" b="1" dirty="0" smtClean="0">
                <a:latin typeface="Cambria" pitchFamily="18" charset="0"/>
              </a:rPr>
              <a:t>Художественно – эстетическое </a:t>
            </a:r>
            <a:r>
              <a:rPr lang="ru-RU" sz="2800" b="1" dirty="0" smtClean="0">
                <a:latin typeface="Cambria" pitchFamily="18" charset="0"/>
              </a:rPr>
              <a:t>развитие</a:t>
            </a:r>
            <a:endParaRPr lang="ru-RU" sz="2800" dirty="0" smtClean="0">
              <a:latin typeface="Cambria" pitchFamily="18" charset="0"/>
            </a:endParaRPr>
          </a:p>
          <a:p>
            <a:r>
              <a:rPr lang="ru-RU" sz="2800" dirty="0" smtClean="0">
                <a:latin typeface="Cambria" pitchFamily="18" charset="0"/>
              </a:rPr>
              <a:t>1.  Основная образовательная программа дошкольного образования МБДОУ «Детство» разработанная на основе и в соответствии с ФГОС дошкольного образования, составлена с учетом «Примерной образовательной программы дошкольного образования «Детство»/Т.И. Бабаева, А.Г. Гогоберидзе, О.В. Солнцева и др.. – СПб.: ООО «Издательство «Детство-Пресс», Издательство РГПУ им. А.И. Герцена, 2014; </a:t>
            </a:r>
          </a:p>
          <a:p>
            <a:r>
              <a:rPr lang="ru-RU" sz="2800" dirty="0" smtClean="0">
                <a:latin typeface="Cambria" pitchFamily="18" charset="0"/>
              </a:rPr>
              <a:t>2.Региональный модуль </a:t>
            </a:r>
            <a:r>
              <a:rPr lang="ru-RU" sz="2800" b="1" dirty="0" smtClean="0">
                <a:latin typeface="Cambria" pitchFamily="18" charset="0"/>
              </a:rPr>
              <a:t> «</a:t>
            </a:r>
            <a:r>
              <a:rPr lang="ru-RU" sz="2800" dirty="0" smtClean="0">
                <a:latin typeface="Cambria" pitchFamily="18" charset="0"/>
              </a:rPr>
              <a:t>Мы в Мордовии живем» В.И. Логинова и </a:t>
            </a:r>
            <a:r>
              <a:rPr lang="ru-RU" sz="2800" dirty="0" err="1" smtClean="0">
                <a:latin typeface="Cambria" pitchFamily="18" charset="0"/>
              </a:rPr>
              <a:t>др</a:t>
            </a:r>
            <a:endParaRPr lang="ru-RU" sz="2800" dirty="0" smtClean="0">
              <a:latin typeface="Cambria" pitchFamily="18" charset="0"/>
            </a:endParaRPr>
          </a:p>
          <a:p>
            <a:r>
              <a:rPr lang="ru-RU" sz="2800" dirty="0" smtClean="0">
                <a:latin typeface="Cambria" pitchFamily="18" charset="0"/>
              </a:rPr>
              <a:t>Программа развития и воспитания детей в детском саду «Детство».</a:t>
            </a:r>
          </a:p>
          <a:p>
            <a:r>
              <a:rPr lang="ru-RU" sz="2800" dirty="0" smtClean="0">
                <a:latin typeface="Cambria" pitchFamily="18" charset="0"/>
              </a:rPr>
              <a:t>Раздел: «Ребенок в мире художественной литературы, изобразительного искусства и музыки».</a:t>
            </a:r>
          </a:p>
          <a:p>
            <a:r>
              <a:rPr lang="ru-RU" sz="2800" dirty="0" smtClean="0">
                <a:latin typeface="Cambria" pitchFamily="18" charset="0"/>
              </a:rPr>
              <a:t>М.: Детство-Пресс 2010 </a:t>
            </a:r>
            <a:r>
              <a:rPr lang="ru-RU" sz="2800" dirty="0" err="1" smtClean="0">
                <a:latin typeface="Cambria" pitchFamily="18" charset="0"/>
              </a:rPr>
              <a:t>Колдина</a:t>
            </a:r>
            <a:r>
              <a:rPr lang="ru-RU" sz="2800" dirty="0" smtClean="0">
                <a:latin typeface="Cambria" pitchFamily="18" charset="0"/>
              </a:rPr>
              <a:t> Д.Н.</a:t>
            </a:r>
          </a:p>
          <a:p>
            <a:r>
              <a:rPr lang="ru-RU" sz="2800" dirty="0" smtClean="0">
                <a:latin typeface="Cambria" pitchFamily="18" charset="0"/>
              </a:rPr>
              <a:t>Рисование с детьми 3-4 лет, 4-5 лет, 5-6 лет. Конспекты занятий. М.: Мозаика - Синтез 2013 </a:t>
            </a:r>
            <a:r>
              <a:rPr lang="ru-RU" sz="2800" dirty="0" err="1" smtClean="0">
                <a:latin typeface="Cambria" pitchFamily="18" charset="0"/>
              </a:rPr>
              <a:t>Колдина</a:t>
            </a:r>
            <a:r>
              <a:rPr lang="ru-RU" sz="2800" dirty="0" smtClean="0">
                <a:latin typeface="Cambria" pitchFamily="18" charset="0"/>
              </a:rPr>
              <a:t> Д.Н.</a:t>
            </a:r>
          </a:p>
          <a:p>
            <a:r>
              <a:rPr lang="ru-RU" sz="2800" dirty="0" smtClean="0">
                <a:latin typeface="Cambria" pitchFamily="18" charset="0"/>
              </a:rPr>
              <a:t>Аппликация с детьми 3-4 лет, 4-5 лет, 5-6 лет. Конспекты занятий. М.: Мозаика - Синтез 2013 </a:t>
            </a:r>
            <a:r>
              <a:rPr lang="ru-RU" sz="2800" dirty="0" err="1" smtClean="0">
                <a:latin typeface="Cambria" pitchFamily="18" charset="0"/>
              </a:rPr>
              <a:t>Колдина</a:t>
            </a:r>
            <a:r>
              <a:rPr lang="ru-RU" sz="2800" dirty="0" smtClean="0">
                <a:latin typeface="Cambria" pitchFamily="18" charset="0"/>
              </a:rPr>
              <a:t> Д.Н.</a:t>
            </a:r>
          </a:p>
          <a:p>
            <a:r>
              <a:rPr lang="ru-RU" sz="2800" dirty="0" smtClean="0">
                <a:latin typeface="Cambria" pitchFamily="18" charset="0"/>
              </a:rPr>
              <a:t>Лепка с детьми 3-4 лет, 4-5 лет, 5-6 лет. Конспекты занятий. М.: Мозаика - Синтез 2013 </a:t>
            </a:r>
            <a:r>
              <a:rPr lang="ru-RU" sz="2800" dirty="0" err="1" smtClean="0">
                <a:latin typeface="Cambria" pitchFamily="18" charset="0"/>
              </a:rPr>
              <a:t>Куцакова</a:t>
            </a:r>
            <a:r>
              <a:rPr lang="ru-RU" sz="2800" dirty="0" smtClean="0">
                <a:latin typeface="Cambria" pitchFamily="18" charset="0"/>
              </a:rPr>
              <a:t> Л.В.</a:t>
            </a:r>
          </a:p>
          <a:p>
            <a:r>
              <a:rPr lang="ru-RU" sz="2800" dirty="0" smtClean="0">
                <a:latin typeface="Cambria" pitchFamily="18" charset="0"/>
              </a:rPr>
              <a:t>Конструирование и художественный труд в детском саду. Программа и конспекты занятий. М.: ТЦ Сфера 2015 </a:t>
            </a:r>
            <a:r>
              <a:rPr lang="ru-RU" sz="2800" dirty="0" err="1" smtClean="0">
                <a:latin typeface="Cambria" pitchFamily="18" charset="0"/>
              </a:rPr>
              <a:t>Куцакова</a:t>
            </a:r>
            <a:r>
              <a:rPr lang="ru-RU" sz="2800" dirty="0" smtClean="0">
                <a:latin typeface="Cambria" pitchFamily="18" charset="0"/>
              </a:rPr>
              <a:t> Л.В.</a:t>
            </a:r>
          </a:p>
          <a:p>
            <a:r>
              <a:rPr lang="ru-RU" sz="2800" dirty="0" smtClean="0">
                <a:latin typeface="Cambria" pitchFamily="18" charset="0"/>
              </a:rPr>
              <a:t>Занятия по конструированию из строительного материала в средней группе детского сада. М.: Мозаика - Синтез 2007 Леонова Н.Н.</a:t>
            </a:r>
          </a:p>
          <a:p>
            <a:r>
              <a:rPr lang="ru-RU" sz="2800" dirty="0" smtClean="0">
                <a:latin typeface="Cambria" pitchFamily="18" charset="0"/>
              </a:rPr>
              <a:t>Художественное творчество. Освоение содержания образовательной области по программе «Детство»: планирование, конспекты. Вторая младшая группа. Волгоград: Учитель 2014 Комарова Т.С.</a:t>
            </a:r>
          </a:p>
          <a:p>
            <a:r>
              <a:rPr lang="ru-RU" sz="2800" dirty="0" smtClean="0">
                <a:latin typeface="Cambria" pitchFamily="18" charset="0"/>
              </a:rPr>
              <a:t> Изобразительная деятельность в детском саду: младшая группа, старшая группа М.: Мозаика - Синтез 2014 </a:t>
            </a:r>
            <a:r>
              <a:rPr lang="ru-RU" sz="2800" dirty="0" err="1" smtClean="0">
                <a:latin typeface="Cambria" pitchFamily="18" charset="0"/>
              </a:rPr>
              <a:t>Доронова</a:t>
            </a:r>
            <a:r>
              <a:rPr lang="ru-RU" sz="2800" dirty="0" smtClean="0">
                <a:latin typeface="Cambria" pitchFamily="18" charset="0"/>
              </a:rPr>
              <a:t> Т.Н.</a:t>
            </a:r>
          </a:p>
          <a:p>
            <a:r>
              <a:rPr lang="ru-RU" sz="2800" dirty="0" smtClean="0">
                <a:latin typeface="Cambria" pitchFamily="18" charset="0"/>
              </a:rPr>
              <a:t>Обучение детей 2-4 лет рисованию, лепке, аппликации в игре. М.: Просвещение 1992 Лыкова И.А.</a:t>
            </a:r>
          </a:p>
          <a:p>
            <a:r>
              <a:rPr lang="ru-RU" sz="2800" dirty="0" smtClean="0">
                <a:latin typeface="Cambria" pitchFamily="18" charset="0"/>
              </a:rPr>
              <a:t>Изобразительная деятельность в детском саду. Средняя группа, старшая группа. М.: ТЦ Сфера 2011 </a:t>
            </a:r>
            <a:r>
              <a:rPr lang="ru-RU" sz="2800" dirty="0" err="1" smtClean="0">
                <a:latin typeface="Cambria" pitchFamily="18" charset="0"/>
              </a:rPr>
              <a:t>Лиштван</a:t>
            </a:r>
            <a:r>
              <a:rPr lang="ru-RU" sz="2800" dirty="0" smtClean="0">
                <a:latin typeface="Cambria" pitchFamily="18" charset="0"/>
              </a:rPr>
              <a:t> З.В.</a:t>
            </a:r>
          </a:p>
          <a:p>
            <a:r>
              <a:rPr lang="ru-RU" sz="2800" dirty="0" smtClean="0">
                <a:latin typeface="Cambria" pitchFamily="18" charset="0"/>
              </a:rPr>
              <a:t>Конструирование. Пособие для воспитателей ДОУ. М.: Просвещение 1985 Волкова Н.В.</a:t>
            </a:r>
          </a:p>
          <a:p>
            <a:r>
              <a:rPr lang="ru-RU" sz="2800" dirty="0" smtClean="0">
                <a:latin typeface="Cambria" pitchFamily="18" charset="0"/>
              </a:rPr>
              <a:t>Веселые уроки – лепим из пластилина. М.: </a:t>
            </a:r>
            <a:r>
              <a:rPr lang="ru-RU" sz="2800" dirty="0" err="1" smtClean="0">
                <a:latin typeface="Cambria" pitchFamily="18" charset="0"/>
              </a:rPr>
              <a:t>Эксмо</a:t>
            </a:r>
            <a:r>
              <a:rPr lang="ru-RU" sz="2800" dirty="0" smtClean="0">
                <a:latin typeface="Cambria" pitchFamily="18" charset="0"/>
              </a:rPr>
              <a:t> 2014 </a:t>
            </a:r>
            <a:r>
              <a:rPr lang="ru-RU" sz="2800" dirty="0" err="1" smtClean="0">
                <a:latin typeface="Cambria" pitchFamily="18" charset="0"/>
              </a:rPr>
              <a:t>Багрянцева</a:t>
            </a:r>
            <a:r>
              <a:rPr lang="ru-RU" sz="2800" dirty="0" smtClean="0">
                <a:latin typeface="Cambria" pitchFamily="18" charset="0"/>
              </a:rPr>
              <a:t> А.И.</a:t>
            </a:r>
          </a:p>
          <a:p>
            <a:r>
              <a:rPr lang="ru-RU" sz="2800" dirty="0" smtClean="0">
                <a:latin typeface="Cambria" pitchFamily="18" charset="0"/>
              </a:rPr>
              <a:t>Домашние любимцы из пластилина М.: </a:t>
            </a:r>
            <a:r>
              <a:rPr lang="ru-RU" sz="2800" dirty="0" err="1" smtClean="0">
                <a:latin typeface="Cambria" pitchFamily="18" charset="0"/>
              </a:rPr>
              <a:t>Эксмо</a:t>
            </a:r>
            <a:r>
              <a:rPr lang="ru-RU" sz="2800" dirty="0" smtClean="0">
                <a:latin typeface="Cambria" pitchFamily="18" charset="0"/>
              </a:rPr>
              <a:t> 2014 Леонова Н.Н.</a:t>
            </a:r>
          </a:p>
          <a:p>
            <a:r>
              <a:rPr lang="ru-RU" sz="2800" dirty="0" smtClean="0">
                <a:latin typeface="Cambria" pitchFamily="18" charset="0"/>
              </a:rPr>
              <a:t>Нетрадиционные </a:t>
            </a:r>
            <a:r>
              <a:rPr lang="ru-RU" sz="2800" dirty="0" smtClean="0">
                <a:latin typeface="Cambria" pitchFamily="18" charset="0"/>
              </a:rPr>
              <a:t>художественные техники./Цветной мир №6. М.: Карапуз-Дидактика 2008 Г.П. Новикова</a:t>
            </a:r>
          </a:p>
          <a:p>
            <a:r>
              <a:rPr lang="ru-RU" sz="2400" dirty="0" smtClean="0"/>
              <a:t>  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150059"/>
          </a:xfrm>
        </p:spPr>
        <p:txBody>
          <a:bodyPr>
            <a:normAutofit fontScale="32500" lnSpcReduction="20000"/>
          </a:bodyPr>
          <a:lstStyle/>
          <a:p>
            <a:r>
              <a:rPr lang="ru-RU" sz="2800" b="1" dirty="0" smtClean="0"/>
              <a:t>Физическое развитие</a:t>
            </a:r>
            <a:endParaRPr lang="ru-RU" sz="2800" dirty="0" smtClean="0"/>
          </a:p>
          <a:p>
            <a:r>
              <a:rPr lang="ru-RU" sz="2800" dirty="0" smtClean="0"/>
              <a:t>1.  Основная образовательная программа дошкольного образования МБДОУ «Детство» разработанная на основе и в соответствии с ФГОС дошкольного образования, составлена с учетом «Примерной образовательной программы дошкольного образования «Детство»/Т.И. Бабаева, А.Г. Гогоберидзе, О.В. Солнцева и др.. – СПб.: ООО «Издательство «Детство-Пресс», Издательство РГПУ им. А.И. Герцена, 2014; </a:t>
            </a:r>
          </a:p>
          <a:p>
            <a:r>
              <a:rPr lang="ru-RU" sz="2800" dirty="0" smtClean="0"/>
              <a:t>2.Региональный модуль </a:t>
            </a:r>
            <a:r>
              <a:rPr lang="ru-RU" sz="2800" b="1" dirty="0" smtClean="0"/>
              <a:t> «</a:t>
            </a:r>
            <a:r>
              <a:rPr lang="ru-RU" sz="2800" dirty="0" smtClean="0"/>
              <a:t>Мы в Мордовии живем</a:t>
            </a:r>
            <a:r>
              <a:rPr lang="ru-RU" sz="2800" dirty="0" smtClean="0"/>
              <a:t>»</a:t>
            </a:r>
          </a:p>
          <a:p>
            <a:r>
              <a:rPr lang="ru-RU" sz="2800" dirty="0" smtClean="0"/>
              <a:t> </a:t>
            </a:r>
            <a:r>
              <a:rPr lang="ru-RU" sz="2800" dirty="0" smtClean="0"/>
              <a:t>В.И. Логинова и </a:t>
            </a:r>
            <a:r>
              <a:rPr lang="ru-RU" sz="2800" dirty="0" err="1" smtClean="0"/>
              <a:t>др.Пограмма</a:t>
            </a:r>
            <a:r>
              <a:rPr lang="ru-RU" sz="2800" dirty="0" smtClean="0"/>
              <a:t> </a:t>
            </a:r>
            <a:r>
              <a:rPr lang="ru-RU" sz="2800" dirty="0" smtClean="0"/>
              <a:t>развития и воспитания детей в детском саду «Детство» </a:t>
            </a:r>
            <a:r>
              <a:rPr lang="ru-RU" sz="2800" dirty="0" smtClean="0"/>
              <a:t>Раздел</a:t>
            </a:r>
            <a:r>
              <a:rPr lang="ru-RU" sz="2800" dirty="0" smtClean="0"/>
              <a:t>: «Растим детей здоровыми, крепкими, жизнерадостными» </a:t>
            </a:r>
          </a:p>
          <a:p>
            <a:r>
              <a:rPr lang="ru-RU" sz="2800" dirty="0" smtClean="0"/>
              <a:t>М.: Детство-Пресс 2010 Ж. </a:t>
            </a:r>
            <a:r>
              <a:rPr lang="ru-RU" sz="2800" dirty="0" err="1" smtClean="0"/>
              <a:t>Фирилева</a:t>
            </a:r>
            <a:r>
              <a:rPr lang="ru-RU" sz="2800" dirty="0" smtClean="0"/>
              <a:t>, </a:t>
            </a:r>
          </a:p>
          <a:p>
            <a:r>
              <a:rPr lang="ru-RU" sz="2800" dirty="0" smtClean="0"/>
              <a:t>Е. </a:t>
            </a:r>
            <a:r>
              <a:rPr lang="ru-RU" sz="2800" dirty="0" err="1" smtClean="0"/>
              <a:t>СайкинаСа-Фи-Дансе</a:t>
            </a:r>
            <a:r>
              <a:rPr lang="ru-RU" sz="2800" dirty="0" smtClean="0"/>
              <a:t>. Танцевально-игровая гимнастика для </a:t>
            </a:r>
            <a:r>
              <a:rPr lang="ru-RU" sz="2800" dirty="0" err="1" smtClean="0"/>
              <a:t>детейСПб</a:t>
            </a:r>
            <a:r>
              <a:rPr lang="ru-RU" sz="2800" dirty="0" smtClean="0"/>
              <a:t>.: Детство-Пресс 2007 Ж. </a:t>
            </a:r>
            <a:r>
              <a:rPr lang="ru-RU" sz="2800" dirty="0" err="1" smtClean="0"/>
              <a:t>Фирилева</a:t>
            </a:r>
            <a:r>
              <a:rPr lang="ru-RU" sz="2800" dirty="0" smtClean="0"/>
              <a:t>, </a:t>
            </a:r>
          </a:p>
          <a:p>
            <a:r>
              <a:rPr lang="ru-RU" sz="2800" dirty="0" smtClean="0"/>
              <a:t>Е. </a:t>
            </a:r>
            <a:r>
              <a:rPr lang="ru-RU" sz="2800" dirty="0" err="1" smtClean="0"/>
              <a:t>СайкинаФизкульт-привет</a:t>
            </a:r>
            <a:r>
              <a:rPr lang="ru-RU" sz="2800" dirty="0" smtClean="0"/>
              <a:t> </a:t>
            </a:r>
            <a:r>
              <a:rPr lang="ru-RU" sz="2800" dirty="0" smtClean="0"/>
              <a:t>минуткам и паузам!: Учебно-методическое пособие для </a:t>
            </a:r>
            <a:r>
              <a:rPr lang="ru-RU" sz="2800" dirty="0" err="1" smtClean="0"/>
              <a:t>педагогов.СПб</a:t>
            </a:r>
            <a:r>
              <a:rPr lang="ru-RU" sz="2800" dirty="0" smtClean="0"/>
              <a:t>.: Детство-Пресс 2006 Е. </a:t>
            </a:r>
            <a:r>
              <a:rPr lang="ru-RU" sz="2800" dirty="0" err="1" smtClean="0"/>
              <a:t>Синкевич</a:t>
            </a:r>
            <a:r>
              <a:rPr lang="ru-RU" sz="2800" dirty="0" smtClean="0"/>
              <a:t>, </a:t>
            </a:r>
            <a:r>
              <a:rPr lang="ru-RU" sz="2800" dirty="0" err="1" smtClean="0"/>
              <a:t>Т.Большева</a:t>
            </a:r>
            <a:endParaRPr lang="ru-RU" sz="2800" dirty="0" smtClean="0"/>
          </a:p>
          <a:p>
            <a:r>
              <a:rPr lang="ru-RU" sz="2800" dirty="0" smtClean="0"/>
              <a:t>Физкультура для малышей: Методическое пособие для </a:t>
            </a:r>
            <a:r>
              <a:rPr lang="ru-RU" sz="2800" dirty="0" err="1" smtClean="0"/>
              <a:t>воспитателейСПб</a:t>
            </a:r>
            <a:r>
              <a:rPr lang="ru-RU" sz="2800" dirty="0" smtClean="0"/>
              <a:t>.: Детство-Пресс 2003 </a:t>
            </a:r>
            <a:r>
              <a:rPr lang="ru-RU" sz="2800" dirty="0" err="1" smtClean="0"/>
              <a:t>Пензулаева</a:t>
            </a:r>
            <a:r>
              <a:rPr lang="ru-RU" sz="2800" dirty="0" smtClean="0"/>
              <a:t> Л.И.</a:t>
            </a:r>
          </a:p>
          <a:p>
            <a:r>
              <a:rPr lang="ru-RU" sz="2800" dirty="0" smtClean="0"/>
              <a:t>Физическая культура в детском саду: младшая группа, средняя группа, старшая группа М.: Мозаика - Синтез 2014 </a:t>
            </a:r>
            <a:r>
              <a:rPr lang="ru-RU" sz="2800" dirty="0" err="1" smtClean="0"/>
              <a:t>Пензулаева</a:t>
            </a:r>
            <a:r>
              <a:rPr lang="ru-RU" sz="2800" dirty="0" smtClean="0"/>
              <a:t> Л.И.</a:t>
            </a:r>
          </a:p>
          <a:p>
            <a:r>
              <a:rPr lang="ru-RU" sz="2800" dirty="0" smtClean="0"/>
              <a:t>Оздоровительная гимнастика. Комплексы упражнений для занятий с детьми 3-7 лет. М.: Мозаика - Синтез 2014 </a:t>
            </a:r>
            <a:r>
              <a:rPr lang="ru-RU" sz="2800" dirty="0" err="1" smtClean="0"/>
              <a:t>Байкова</a:t>
            </a:r>
            <a:r>
              <a:rPr lang="ru-RU" sz="2800" dirty="0" smtClean="0"/>
              <a:t> Г.Ю.</a:t>
            </a:r>
          </a:p>
          <a:p>
            <a:r>
              <a:rPr lang="ru-RU" sz="2800" dirty="0" smtClean="0"/>
              <a:t>Физическое развитие Волгоград: Учитель 2015 Анисимова Т.Г.</a:t>
            </a:r>
          </a:p>
          <a:p>
            <a:r>
              <a:rPr lang="ru-RU" sz="2800" dirty="0" smtClean="0"/>
              <a:t>Спортивные мероприятия для детей 5-7 лет с использованием мордовского фольклора Редакция МРИО 2008 Ткаченко Т.А.</a:t>
            </a:r>
          </a:p>
          <a:p>
            <a:r>
              <a:rPr lang="ru-RU" sz="2800" dirty="0" smtClean="0"/>
              <a:t>Развиваем мелкую моторику рук М.: </a:t>
            </a:r>
            <a:r>
              <a:rPr lang="ru-RU" sz="2800" dirty="0" err="1" smtClean="0"/>
              <a:t>Эксмо</a:t>
            </a:r>
            <a:r>
              <a:rPr lang="ru-RU" sz="2800" dirty="0" smtClean="0"/>
              <a:t> 2010 </a:t>
            </a:r>
            <a:r>
              <a:rPr lang="ru-RU" sz="2800" dirty="0" err="1" smtClean="0"/>
              <a:t>Самолдина</a:t>
            </a:r>
            <a:r>
              <a:rPr lang="ru-RU" sz="2800" dirty="0" smtClean="0"/>
              <a:t> К.А.</a:t>
            </a:r>
          </a:p>
          <a:p>
            <a:r>
              <a:rPr lang="ru-RU" sz="2800" dirty="0" smtClean="0"/>
              <a:t>Формирование представлений о себе у старших дошкольников Волгоград: Учитель 2009 Т.И. Осокина, </a:t>
            </a:r>
            <a:r>
              <a:rPr lang="ru-RU" sz="2800" dirty="0" smtClean="0"/>
              <a:t>Е.А</a:t>
            </a:r>
            <a:r>
              <a:rPr lang="ru-RU" sz="2800" dirty="0" smtClean="0"/>
              <a:t>. Тимофеева, Л.С. </a:t>
            </a:r>
            <a:r>
              <a:rPr lang="ru-RU" sz="2800" dirty="0" err="1" smtClean="0"/>
              <a:t>Фурмина</a:t>
            </a:r>
            <a:r>
              <a:rPr lang="ru-RU" sz="2800" dirty="0" smtClean="0"/>
              <a:t> </a:t>
            </a:r>
          </a:p>
          <a:p>
            <a:r>
              <a:rPr lang="ru-RU" sz="2800" dirty="0" smtClean="0"/>
              <a:t>Игры и развлечения детей на воздухе М.: Просвещение 1981 М.А. </a:t>
            </a:r>
            <a:r>
              <a:rPr lang="ru-RU" sz="2800" dirty="0" err="1" smtClean="0"/>
              <a:t>Рунова</a:t>
            </a:r>
            <a:endParaRPr lang="ru-RU" sz="2800" dirty="0" smtClean="0"/>
          </a:p>
          <a:p>
            <a:r>
              <a:rPr lang="ru-RU" sz="2800" dirty="0" smtClean="0"/>
              <a:t>Двигательная активность ребенка в детском </a:t>
            </a:r>
            <a:r>
              <a:rPr lang="ru-RU" sz="2800" dirty="0" err="1" smtClean="0"/>
              <a:t>садуМ</a:t>
            </a:r>
            <a:r>
              <a:rPr lang="ru-RU" sz="2800" dirty="0" smtClean="0"/>
              <a:t>.: Мозаика-Синтез 2000 Т.Е. </a:t>
            </a:r>
            <a:r>
              <a:rPr lang="ru-RU" sz="2800" dirty="0" smtClean="0"/>
              <a:t>Харченко</a:t>
            </a:r>
            <a:r>
              <a:rPr lang="ru-RU" sz="2800" dirty="0" smtClean="0"/>
              <a:t> </a:t>
            </a:r>
          </a:p>
          <a:p>
            <a:r>
              <a:rPr lang="ru-RU" sz="2800" dirty="0" smtClean="0"/>
              <a:t>Организация двигательной деятельности детей в детском </a:t>
            </a:r>
            <a:r>
              <a:rPr lang="ru-RU" sz="2800" dirty="0" err="1" smtClean="0"/>
              <a:t>садуСПб</a:t>
            </a:r>
            <a:r>
              <a:rPr lang="ru-RU" sz="2800" dirty="0" smtClean="0"/>
              <a:t>.: Детство-Пресс 2010 В.Г. </a:t>
            </a:r>
            <a:r>
              <a:rPr lang="ru-RU" sz="2800" dirty="0" err="1" smtClean="0"/>
              <a:t>Алямовская</a:t>
            </a:r>
            <a:r>
              <a:rPr lang="ru-RU" sz="2800" dirty="0" smtClean="0"/>
              <a:t> </a:t>
            </a:r>
          </a:p>
          <a:p>
            <a:r>
              <a:rPr lang="ru-RU" sz="2800" dirty="0" smtClean="0"/>
              <a:t>Как воспитать здорового </a:t>
            </a:r>
            <a:r>
              <a:rPr lang="ru-RU" sz="2800" dirty="0" smtClean="0"/>
              <a:t>ребенка М</a:t>
            </a:r>
            <a:r>
              <a:rPr lang="ru-RU" sz="2800" dirty="0" smtClean="0"/>
              <a:t>.: </a:t>
            </a:r>
            <a:r>
              <a:rPr lang="ru-RU" sz="2800" dirty="0" err="1" smtClean="0"/>
              <a:t>Линка</a:t>
            </a:r>
            <a:r>
              <a:rPr lang="ru-RU" sz="2800" dirty="0" smtClean="0"/>
              <a:t> - Пресс 1993 С.Н. </a:t>
            </a:r>
            <a:r>
              <a:rPr lang="ru-RU" sz="2800" dirty="0" err="1" smtClean="0"/>
              <a:t>Агаджанова</a:t>
            </a:r>
            <a:endParaRPr lang="ru-RU" sz="2800" dirty="0" smtClean="0"/>
          </a:p>
          <a:p>
            <a:r>
              <a:rPr lang="ru-RU" sz="2800" dirty="0" smtClean="0"/>
              <a:t>Оздоровительная работа в дошкольных образовательных учреждениях: учебное пособие. </a:t>
            </a:r>
            <a:r>
              <a:rPr lang="ru-RU" sz="2800" dirty="0" err="1" smtClean="0"/>
              <a:t>СПб.:Детство-Пресс</a:t>
            </a:r>
            <a:r>
              <a:rPr lang="ru-RU" sz="2800" dirty="0" smtClean="0"/>
              <a:t> 2008 Л.В. </a:t>
            </a:r>
            <a:r>
              <a:rPr lang="ru-RU" sz="2800" dirty="0" err="1" smtClean="0"/>
              <a:t>Баль</a:t>
            </a:r>
            <a:r>
              <a:rPr lang="ru-RU" sz="2800" dirty="0" smtClean="0"/>
              <a:t>, </a:t>
            </a:r>
            <a:r>
              <a:rPr lang="ru-RU" sz="2800" dirty="0" err="1" smtClean="0"/>
              <a:t>В.В.Ветрова</a:t>
            </a:r>
            <a:endParaRPr lang="ru-RU" sz="2800" dirty="0" smtClean="0"/>
          </a:p>
          <a:p>
            <a:r>
              <a:rPr lang="ru-RU" sz="2800" dirty="0" smtClean="0"/>
              <a:t>Букварь </a:t>
            </a:r>
            <a:r>
              <a:rPr lang="ru-RU" sz="2800" dirty="0" smtClean="0"/>
              <a:t>здоровья </a:t>
            </a:r>
            <a:r>
              <a:rPr lang="ru-RU" sz="2800" dirty="0" smtClean="0"/>
              <a:t>М.: </a:t>
            </a:r>
            <a:r>
              <a:rPr lang="ru-RU" sz="2800" dirty="0" err="1" smtClean="0"/>
              <a:t>Эксмо</a:t>
            </a:r>
            <a:r>
              <a:rPr lang="ru-RU" sz="2800" dirty="0" smtClean="0"/>
              <a:t>, 1995 М.М. Безруких, Т.А. Филиппова </a:t>
            </a:r>
          </a:p>
          <a:p>
            <a:r>
              <a:rPr lang="ru-RU" sz="2800" dirty="0" smtClean="0"/>
              <a:t>Разговор о правильном </a:t>
            </a:r>
            <a:r>
              <a:rPr lang="ru-RU" sz="2800" dirty="0" smtClean="0"/>
              <a:t>питании </a:t>
            </a:r>
            <a:r>
              <a:rPr lang="ru-RU" sz="2800" dirty="0" err="1" smtClean="0"/>
              <a:t>М.:Олма-Пресс</a:t>
            </a:r>
            <a:r>
              <a:rPr lang="ru-RU" sz="2800" dirty="0" smtClean="0"/>
              <a:t> 2000 В.А. </a:t>
            </a:r>
            <a:r>
              <a:rPr lang="ru-RU" sz="2800" dirty="0" err="1" smtClean="0"/>
              <a:t>Доскин</a:t>
            </a:r>
            <a:r>
              <a:rPr lang="ru-RU" sz="2800" dirty="0" smtClean="0"/>
              <a:t>, </a:t>
            </a:r>
            <a:r>
              <a:rPr lang="ru-RU" sz="2800" dirty="0" smtClean="0"/>
              <a:t>.</a:t>
            </a:r>
            <a:r>
              <a:rPr lang="ru-RU" sz="2800" dirty="0" smtClean="0"/>
              <a:t>Г. </a:t>
            </a:r>
            <a:r>
              <a:rPr lang="ru-RU" sz="2800" dirty="0" err="1" smtClean="0"/>
              <a:t>Голубева</a:t>
            </a:r>
            <a:r>
              <a:rPr lang="ru-RU" sz="2800" dirty="0" smtClean="0"/>
              <a:t> </a:t>
            </a:r>
          </a:p>
          <a:p>
            <a:r>
              <a:rPr lang="ru-RU" sz="2800" dirty="0" smtClean="0"/>
              <a:t>Растем </a:t>
            </a:r>
            <a:r>
              <a:rPr lang="ru-RU" sz="2800" dirty="0" err="1" smtClean="0"/>
              <a:t>здоровымиМ</a:t>
            </a:r>
            <a:r>
              <a:rPr lang="ru-RU" sz="2800" dirty="0" smtClean="0"/>
              <a:t>.: Просвещение 2002 Г.Зайцев  </a:t>
            </a:r>
          </a:p>
          <a:p>
            <a:r>
              <a:rPr lang="ru-RU" sz="2800" dirty="0" smtClean="0"/>
              <a:t>Уроки </a:t>
            </a:r>
            <a:r>
              <a:rPr lang="ru-RU" sz="2800" dirty="0" err="1" smtClean="0"/>
              <a:t>МойдодыраСПб</a:t>
            </a:r>
            <a:r>
              <a:rPr lang="ru-RU" sz="2800" dirty="0" smtClean="0"/>
              <a:t>.: </a:t>
            </a:r>
            <a:r>
              <a:rPr lang="ru-RU" sz="2800" dirty="0" err="1" smtClean="0"/>
              <a:t>Акцидент</a:t>
            </a:r>
            <a:r>
              <a:rPr lang="ru-RU" sz="2800" dirty="0" smtClean="0"/>
              <a:t> 1997 </a:t>
            </a:r>
            <a:r>
              <a:rPr lang="ru-RU" sz="2800" dirty="0" smtClean="0"/>
              <a:t>Г.А.Широкова</a:t>
            </a:r>
            <a:r>
              <a:rPr lang="ru-RU" sz="2800" dirty="0" smtClean="0"/>
              <a:t> </a:t>
            </a:r>
          </a:p>
          <a:p>
            <a:r>
              <a:rPr lang="ru-RU" sz="2800" dirty="0" smtClean="0"/>
              <a:t>Оздоровительная работа в дошкольном образовательном </a:t>
            </a:r>
            <a:r>
              <a:rPr lang="ru-RU" sz="2800" dirty="0" err="1" smtClean="0"/>
              <a:t>учреждении.Ростов</a:t>
            </a:r>
            <a:r>
              <a:rPr lang="ru-RU" sz="2800" dirty="0" smtClean="0"/>
              <a:t> </a:t>
            </a:r>
            <a:r>
              <a:rPr lang="ru-RU" sz="2800" dirty="0" smtClean="0"/>
              <a:t>на Дону: Феникс 2009 Т.А. Шорыгина </a:t>
            </a:r>
          </a:p>
          <a:p>
            <a:r>
              <a:rPr lang="ru-RU" sz="2800" dirty="0" smtClean="0"/>
              <a:t>Т.А. Шорыгина </a:t>
            </a:r>
            <a:r>
              <a:rPr lang="ru-RU" sz="2800" dirty="0" smtClean="0"/>
              <a:t>Беседы </a:t>
            </a:r>
            <a:r>
              <a:rPr lang="ru-RU" sz="2800" dirty="0" smtClean="0"/>
              <a:t>о здоровье. Методическое </a:t>
            </a:r>
            <a:r>
              <a:rPr lang="ru-RU" sz="2800" dirty="0" err="1" smtClean="0"/>
              <a:t>пособиеМ</a:t>
            </a:r>
            <a:r>
              <a:rPr lang="ru-RU" sz="2800" dirty="0" err="1" smtClean="0"/>
              <a:t>.:ТЦ</a:t>
            </a:r>
            <a:r>
              <a:rPr lang="ru-RU" sz="2800" dirty="0" smtClean="0"/>
              <a:t> Сфера 2010 Т.С. Яковлева  </a:t>
            </a:r>
          </a:p>
          <a:p>
            <a:r>
              <a:rPr lang="ru-RU" sz="2800" dirty="0" smtClean="0"/>
              <a:t>Т.С. Яковлева </a:t>
            </a:r>
          </a:p>
          <a:p>
            <a:r>
              <a:rPr lang="ru-RU" sz="2800" dirty="0" err="1" smtClean="0"/>
              <a:t>Здоровьесберегающие</a:t>
            </a:r>
            <a:r>
              <a:rPr lang="ru-RU" sz="2800" dirty="0" smtClean="0"/>
              <a:t> технологии воспитания в детском саду. Примерные планы-конспекты занятий М.: Школьная пресса 2007 </a:t>
            </a:r>
            <a:endParaRPr lang="ru-RU" sz="2800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572032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sz="2900" dirty="0" smtClean="0">
                <a:latin typeface="Cambria" pitchFamily="18" charset="0"/>
              </a:rPr>
              <a:t>Групповые помещения с приемными, игровыми, спальными, буфетными  и туалетными </a:t>
            </a:r>
            <a:r>
              <a:rPr lang="ru-RU" sz="2900" dirty="0" smtClean="0">
                <a:latin typeface="Cambria" pitchFamily="18" charset="0"/>
              </a:rPr>
              <a:t>комнатами</a:t>
            </a:r>
            <a:endParaRPr lang="ru-RU" sz="2900" dirty="0" smtClean="0">
              <a:latin typeface="Cambria" pitchFamily="18" charset="0"/>
            </a:endParaRPr>
          </a:p>
          <a:p>
            <a:r>
              <a:rPr lang="ru-RU" sz="2900" dirty="0" err="1" smtClean="0">
                <a:latin typeface="Cambria" pitchFamily="18" charset="0"/>
              </a:rPr>
              <a:t>Физкультурно</a:t>
            </a:r>
            <a:r>
              <a:rPr lang="ru-RU" sz="2900" dirty="0" smtClean="0">
                <a:latin typeface="Cambria" pitchFamily="18" charset="0"/>
              </a:rPr>
              <a:t> – музыкальный </a:t>
            </a:r>
            <a:r>
              <a:rPr lang="ru-RU" sz="2900" dirty="0" smtClean="0">
                <a:latin typeface="Cambria" pitchFamily="18" charset="0"/>
              </a:rPr>
              <a:t>зал</a:t>
            </a:r>
          </a:p>
          <a:p>
            <a:r>
              <a:rPr lang="ru-RU" sz="2900" dirty="0" smtClean="0">
                <a:latin typeface="Cambria" pitchFamily="18" charset="0"/>
              </a:rPr>
              <a:t>Холл с центром безопасности дорожного движения, центром «В гостях у сказки</a:t>
            </a:r>
            <a:r>
              <a:rPr lang="ru-RU" sz="2900" dirty="0" smtClean="0">
                <a:latin typeface="Cambria" pitchFamily="18" charset="0"/>
              </a:rPr>
              <a:t>», мини-музей «Татарская изба»</a:t>
            </a:r>
            <a:endParaRPr lang="ru-RU" sz="2900" dirty="0" smtClean="0">
              <a:latin typeface="Cambria" pitchFamily="18" charset="0"/>
            </a:endParaRPr>
          </a:p>
          <a:p>
            <a:r>
              <a:rPr lang="ru-RU" sz="2900" dirty="0" smtClean="0">
                <a:latin typeface="Cambria" pitchFamily="18" charset="0"/>
              </a:rPr>
              <a:t>Кабинет </a:t>
            </a:r>
            <a:r>
              <a:rPr lang="ru-RU" sz="2900" dirty="0" smtClean="0">
                <a:latin typeface="Cambria" pitchFamily="18" charset="0"/>
              </a:rPr>
              <a:t>заведующего</a:t>
            </a:r>
            <a:endParaRPr lang="ru-RU" sz="2900" dirty="0" smtClean="0">
              <a:latin typeface="Cambria" pitchFamily="18" charset="0"/>
            </a:endParaRPr>
          </a:p>
          <a:p>
            <a:r>
              <a:rPr lang="ru-RU" sz="2900" dirty="0" smtClean="0">
                <a:latin typeface="Cambria" pitchFamily="18" charset="0"/>
              </a:rPr>
              <a:t>Методический </a:t>
            </a:r>
            <a:r>
              <a:rPr lang="ru-RU" sz="2900" dirty="0" smtClean="0">
                <a:latin typeface="Cambria" pitchFamily="18" charset="0"/>
              </a:rPr>
              <a:t>кабинет</a:t>
            </a:r>
            <a:endParaRPr lang="ru-RU" sz="2900" dirty="0" smtClean="0">
              <a:latin typeface="Cambria" pitchFamily="18" charset="0"/>
            </a:endParaRPr>
          </a:p>
          <a:p>
            <a:r>
              <a:rPr lang="ru-RU" sz="2900" dirty="0" smtClean="0">
                <a:latin typeface="Cambria" pitchFamily="18" charset="0"/>
              </a:rPr>
              <a:t>Кабинет </a:t>
            </a:r>
            <a:r>
              <a:rPr lang="ru-RU" sz="2900" dirty="0" smtClean="0">
                <a:latin typeface="Cambria" pitchFamily="18" charset="0"/>
              </a:rPr>
              <a:t>логопеда</a:t>
            </a:r>
            <a:endParaRPr lang="ru-RU" sz="2900" dirty="0" smtClean="0">
              <a:latin typeface="Cambria" pitchFamily="18" charset="0"/>
            </a:endParaRPr>
          </a:p>
          <a:p>
            <a:r>
              <a:rPr lang="ru-RU" sz="2900" dirty="0" smtClean="0">
                <a:latin typeface="Cambria" pitchFamily="18" charset="0"/>
              </a:rPr>
              <a:t>Медицинский блок с палатой, санузлом, смотровым и процедурным </a:t>
            </a:r>
            <a:r>
              <a:rPr lang="ru-RU" sz="2900" dirty="0" smtClean="0">
                <a:latin typeface="Cambria" pitchFamily="18" charset="0"/>
              </a:rPr>
              <a:t>кабинетом</a:t>
            </a:r>
            <a:endParaRPr lang="ru-RU" sz="2900" dirty="0" smtClean="0">
              <a:latin typeface="Cambria" pitchFamily="18" charset="0"/>
            </a:endParaRPr>
          </a:p>
          <a:p>
            <a:r>
              <a:rPr lang="ru-RU" sz="2900" dirty="0" smtClean="0">
                <a:latin typeface="Cambria" pitchFamily="18" charset="0"/>
              </a:rPr>
              <a:t>Прачечная </a:t>
            </a:r>
          </a:p>
          <a:p>
            <a:r>
              <a:rPr lang="ru-RU" sz="2900" dirty="0" smtClean="0">
                <a:latin typeface="Cambria" pitchFamily="18" charset="0"/>
              </a:rPr>
              <a:t>Гладильная </a:t>
            </a:r>
          </a:p>
          <a:p>
            <a:r>
              <a:rPr lang="ru-RU" sz="2900" dirty="0" smtClean="0">
                <a:latin typeface="Cambria" pitchFamily="18" charset="0"/>
              </a:rPr>
              <a:t>Пищеблок: овощной цех, мясо – рыбный цех, горячий цех, раздаточная, кладовая овощей, кладовая сухих продуктов, кладовая скоропортящихся продуктов, моечная обменной тары, моечная кухонной </a:t>
            </a:r>
            <a:r>
              <a:rPr lang="ru-RU" sz="2900" dirty="0" smtClean="0">
                <a:latin typeface="Cambria" pitchFamily="18" charset="0"/>
              </a:rPr>
              <a:t>посуды</a:t>
            </a:r>
            <a:endParaRPr lang="ru-RU" sz="2900" dirty="0" smtClean="0">
              <a:latin typeface="Cambria" pitchFamily="18" charset="0"/>
            </a:endParaRPr>
          </a:p>
          <a:p>
            <a:r>
              <a:rPr lang="ru-RU" sz="2900" dirty="0" smtClean="0">
                <a:latin typeface="Cambria" pitchFamily="18" charset="0"/>
              </a:rPr>
              <a:t>Комната </a:t>
            </a:r>
            <a:r>
              <a:rPr lang="ru-RU" sz="2900" dirty="0" smtClean="0">
                <a:latin typeface="Cambria" pitchFamily="18" charset="0"/>
              </a:rPr>
              <a:t>персонала</a:t>
            </a:r>
            <a:endParaRPr lang="ru-RU" sz="2900" dirty="0" smtClean="0">
              <a:latin typeface="Cambria" pitchFamily="18" charset="0"/>
            </a:endParaRPr>
          </a:p>
          <a:p>
            <a:r>
              <a:rPr lang="ru-RU" sz="2900" dirty="0" smtClean="0">
                <a:latin typeface="Cambria" pitchFamily="18" charset="0"/>
              </a:rPr>
              <a:t>Игровые площадки </a:t>
            </a:r>
            <a:r>
              <a:rPr lang="ru-RU" sz="2900" dirty="0" smtClean="0">
                <a:latin typeface="Cambria" pitchFamily="18" charset="0"/>
              </a:rPr>
              <a:t> и теневые навесы для прогулок</a:t>
            </a:r>
            <a:endParaRPr lang="ru-RU" sz="2900" dirty="0" smtClean="0">
              <a:latin typeface="Cambria" pitchFamily="18" charset="0"/>
            </a:endParaRPr>
          </a:p>
          <a:p>
            <a:r>
              <a:rPr lang="ru-RU" sz="2900" dirty="0" smtClean="0">
                <a:latin typeface="Cambria" pitchFamily="18" charset="0"/>
              </a:rPr>
              <a:t>Спортивная </a:t>
            </a:r>
            <a:r>
              <a:rPr lang="ru-RU" sz="2900" dirty="0" smtClean="0">
                <a:latin typeface="Cambria" pitchFamily="18" charset="0"/>
              </a:rPr>
              <a:t>площадка</a:t>
            </a:r>
            <a:endParaRPr lang="ru-RU" sz="2900" dirty="0" smtClean="0">
              <a:latin typeface="Cambria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>
                <a:solidFill>
                  <a:srgbClr val="C00000"/>
                </a:solidFill>
                <a:latin typeface="Cambria" pitchFamily="18" charset="0"/>
              </a:rPr>
              <a:t>В учреждении создана необходимая среда для осуществления образовательного процесса.</a:t>
            </a:r>
            <a:br>
              <a:rPr lang="ru-RU" sz="2700" dirty="0" smtClean="0">
                <a:solidFill>
                  <a:srgbClr val="C00000"/>
                </a:solidFill>
                <a:latin typeface="Cambria" pitchFamily="18" charset="0"/>
              </a:rPr>
            </a:br>
            <a:r>
              <a:rPr lang="ru-RU" sz="2700" dirty="0" smtClean="0">
                <a:solidFill>
                  <a:srgbClr val="C00000"/>
                </a:solidFill>
                <a:latin typeface="Cambria" pitchFamily="18" charset="0"/>
              </a:rPr>
              <a:t>Имеются следующие помещения и территории: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6000792"/>
          </a:xfrm>
        </p:spPr>
        <p:txBody>
          <a:bodyPr>
            <a:normAutofit fontScale="32500" lnSpcReduction="20000"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rgbClr val="C00000"/>
                </a:solidFill>
                <a:latin typeface="Cambria" pitchFamily="18" charset="0"/>
              </a:rPr>
              <a:t>Информационно–техническое </a:t>
            </a:r>
            <a:r>
              <a:rPr lang="ru-RU" sz="4000" b="1" dirty="0" smtClean="0">
                <a:solidFill>
                  <a:srgbClr val="C00000"/>
                </a:solidFill>
                <a:latin typeface="Cambria" pitchFamily="18" charset="0"/>
              </a:rPr>
              <a:t>обеспечение </a:t>
            </a:r>
            <a:r>
              <a:rPr lang="ru-RU" sz="4000" dirty="0" smtClean="0">
                <a:latin typeface="Cambria" pitchFamily="18" charset="0"/>
              </a:rPr>
              <a:t> </a:t>
            </a:r>
          </a:p>
          <a:p>
            <a:r>
              <a:rPr lang="ru-RU" sz="3700" dirty="0" smtClean="0">
                <a:latin typeface="Cambria" pitchFamily="18" charset="0"/>
              </a:rPr>
              <a:t>В дошкольном </a:t>
            </a:r>
            <a:r>
              <a:rPr lang="ru-RU" sz="3700" dirty="0" smtClean="0">
                <a:latin typeface="Cambria" pitchFamily="18" charset="0"/>
              </a:rPr>
              <a:t>учреждении имеется современная информационно–техническая база: доступ к сети Интернет с помощью модема, электронная почта, технические средства обучения, музыкальный центр, телевизор, копировальная техника. В МБДОУ имеется ноутбук, дающий возможность выполнения современных требований по делопроизводству, документоведению, организации педагогической </a:t>
            </a:r>
            <a:r>
              <a:rPr lang="ru-RU" sz="3700" dirty="0" smtClean="0">
                <a:latin typeface="Cambria" pitchFamily="18" charset="0"/>
              </a:rPr>
              <a:t>деятельности. Создан </a:t>
            </a:r>
            <a:r>
              <a:rPr lang="ru-RU" sz="3700" dirty="0" smtClean="0">
                <a:latin typeface="Cambria" pitchFamily="18" charset="0"/>
              </a:rPr>
              <a:t>собственный сайт Учреждения.</a:t>
            </a:r>
          </a:p>
          <a:p>
            <a:pPr algn="ctr">
              <a:buNone/>
            </a:pPr>
            <a:r>
              <a:rPr lang="ru-RU" sz="4000" b="1" dirty="0" smtClean="0">
                <a:solidFill>
                  <a:srgbClr val="C00000"/>
                </a:solidFill>
                <a:latin typeface="Cambria" pitchFamily="18" charset="0"/>
              </a:rPr>
              <a:t>Медико-социальное </a:t>
            </a:r>
            <a:r>
              <a:rPr lang="ru-RU" sz="4000" b="1" dirty="0" smtClean="0">
                <a:solidFill>
                  <a:srgbClr val="C00000"/>
                </a:solidFill>
                <a:latin typeface="Cambria" pitchFamily="18" charset="0"/>
              </a:rPr>
              <a:t>обеспечение</a:t>
            </a:r>
            <a:endParaRPr lang="ru-RU" sz="4000" dirty="0" smtClean="0">
              <a:solidFill>
                <a:srgbClr val="C00000"/>
              </a:solidFill>
              <a:latin typeface="Cambria" pitchFamily="18" charset="0"/>
            </a:endParaRPr>
          </a:p>
          <a:p>
            <a:r>
              <a:rPr lang="ru-RU" sz="3700" dirty="0" smtClean="0">
                <a:latin typeface="Cambria" pitchFamily="18" charset="0"/>
              </a:rPr>
              <a:t>Медицинский блок  включает в себя:</a:t>
            </a:r>
            <a:r>
              <a:rPr lang="ru-RU" sz="3700" b="1" dirty="0" smtClean="0">
                <a:latin typeface="Cambria" pitchFamily="18" charset="0"/>
              </a:rPr>
              <a:t> </a:t>
            </a:r>
            <a:r>
              <a:rPr lang="ru-RU" sz="3700" dirty="0" smtClean="0">
                <a:latin typeface="Cambria" pitchFamily="18" charset="0"/>
              </a:rPr>
              <a:t>смотровой кабинет,</a:t>
            </a:r>
            <a:r>
              <a:rPr lang="ru-RU" sz="3700" b="1" dirty="0" smtClean="0">
                <a:latin typeface="Cambria" pitchFamily="18" charset="0"/>
              </a:rPr>
              <a:t> </a:t>
            </a:r>
            <a:r>
              <a:rPr lang="ru-RU" sz="3700" dirty="0" smtClean="0">
                <a:latin typeface="Cambria" pitchFamily="18" charset="0"/>
              </a:rPr>
              <a:t>процедурный кабинет, палату, санузел.</a:t>
            </a:r>
          </a:p>
          <a:p>
            <a:r>
              <a:rPr lang="ru-RU" sz="3700" dirty="0" smtClean="0">
                <a:latin typeface="Cambria" pitchFamily="18" charset="0"/>
              </a:rPr>
              <a:t>Организации питания в детском саду уделяется особое внимание, т.к. здоровье детей невозможно обеспечить без рационального питания. Снабжение детского сада продуктами питания осуществляется на основании заключенных договоров с поставщиками централизованно.                                                                                                                  Для осуществления выполнения Типового рациона питания детей в МБДОУ имеется пищеблок, оснащенный современным техническим и электрооборудованием, полностью укомплектован штатный состав работников.                                         </a:t>
            </a:r>
          </a:p>
          <a:p>
            <a:r>
              <a:rPr lang="ru-RU" sz="3700" dirty="0" smtClean="0">
                <a:latin typeface="Cambria" pitchFamily="18" charset="0"/>
              </a:rPr>
              <a:t>Питание 4-х разовое, максимальное разнообразие рациона, адекватная технологическая и кулинарная обработка продуктов и блюд, обеспечение санитарно-эпидемиологической безопасности питания – соблюдение всех санитарных требований к состоянию пищеблока, поставляемым продуктам питания, их транспортировке, хранению, приготовлению и раздаче блюд. Контроль за качеством питания, витаминизацией блюд, закладкой продуктов питания, кулинарной обработкой, выходом блюд, вкусовыми качествами пищи, правильностью хранения и соблюдением сроков реализации продуктов питания, осуществляет заведующая детским садом.                                                                                               Организация питания в детском саду сочетается с правильным питанием ребенка в семье.  ДОУ стремится  к тому, чтобы питание вне дополняло рацион, получаемый в организованном коллективе. С этой целью для родителей ежедневно предоставляются сведения о продуктах и блюдах, которые ребенок получил в течение дня в ДОУ, для чего вывешиваются в группах ежедневный рацион питания (меню). В правильной организации питания детей большое значение имеет создание благоприятной и эмоциональной и окружающей обстановке в группе. Группы обеспечены соответствующей посудой, удобными столами. Блюда подаются детям не слишком горячими, но и не холодными. Воспитатели приучают детей к чистоте и опрятности при приеме пищи.   </a:t>
            </a:r>
          </a:p>
          <a:p>
            <a:pPr algn="ctr">
              <a:buNone/>
            </a:pPr>
            <a:r>
              <a:rPr lang="ru-RU" sz="4300" b="1" dirty="0" smtClean="0">
                <a:solidFill>
                  <a:srgbClr val="C00000"/>
                </a:solidFill>
                <a:latin typeface="Cambria" pitchFamily="18" charset="0"/>
              </a:rPr>
              <a:t>Обеспечение безопасности</a:t>
            </a:r>
            <a:endParaRPr lang="ru-RU" sz="4300" dirty="0" smtClean="0">
              <a:solidFill>
                <a:srgbClr val="C00000"/>
              </a:solidFill>
              <a:latin typeface="Cambria" pitchFamily="18" charset="0"/>
            </a:endParaRPr>
          </a:p>
          <a:p>
            <a:r>
              <a:rPr lang="ru-RU" sz="3700" dirty="0" smtClean="0">
                <a:latin typeface="Cambria" pitchFamily="18" charset="0"/>
              </a:rPr>
              <a:t>В детском саду установлена «тревожная кнопка». Детский сад оборудован современной пожарной сигнализацией, огнетушителями, видеонаблюдением.</a:t>
            </a:r>
          </a:p>
          <a:p>
            <a:r>
              <a:rPr lang="ru-RU" sz="3700" dirty="0" smtClean="0">
                <a:latin typeface="Cambria" pitchFamily="18" charset="0"/>
              </a:rPr>
              <a:t>В ДОУ регулярно проводятся  мероприятия по соблюдению правил пожарной безопасности, по основам безопасности.</a:t>
            </a:r>
          </a:p>
          <a:p>
            <a:r>
              <a:rPr lang="ru-RU" sz="3700" dirty="0" smtClean="0">
                <a:latin typeface="Cambria" pitchFamily="18" charset="0"/>
              </a:rPr>
              <a:t>Оформляется информация для родителей по вопросам ОБЖ.</a:t>
            </a:r>
          </a:p>
          <a:p>
            <a:r>
              <a:rPr lang="ru-RU" sz="3700" dirty="0" smtClean="0">
                <a:latin typeface="Cambria" pitchFamily="18" charset="0"/>
              </a:rPr>
              <a:t>С детьми регулярно проводятся занятия, беседы по правилам дорожного движения и безопасного поведения детей  на улицах города, организуются экскурсии, игры.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526</TotalTime>
  <Words>3068</Words>
  <PresentationFormat>Экран (4:3)</PresentationFormat>
  <Paragraphs>319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Открытая</vt:lpstr>
      <vt:lpstr>Муниципальное бюджетное дошкольное образовательное учреждение «Детство»  Рузаевского муниципального района</vt:lpstr>
      <vt:lpstr>Слайд 2</vt:lpstr>
      <vt:lpstr>Слайд 3</vt:lpstr>
      <vt:lpstr>   СТРУКТУРА  ОСНОВНОЙ ОБРАЗОВАТЕЛЬНОЙ ПРОГРАММЫ МБДОУ «ДЕТСТВО»  </vt:lpstr>
      <vt:lpstr>  I ЦЕЛЕВОЙ РАЗДЕЛ ПРОГРАММЫ  ЦЕЛЬ И ЗАДАЧИ  РЕАЛИЗАЦИИ ПРОГРАММЫ </vt:lpstr>
      <vt:lpstr> ПРИНЦИПЫ РЕАЛИЗАЦИИ ПРОГРАММЫ </vt:lpstr>
      <vt:lpstr>  СОДЕРЖАНИЕ ОБРАЗОВАТЕЛЬНОЙ ДЕЯТЕЛЬНОСТИ В  СООТВЕТСТВИИ С ОБРАЗОВАТЕЛЬНЫМИ ОБЛАСТЯМИ </vt:lpstr>
      <vt:lpstr>СОДЕРЖАТЕЛЬНЫЙ РАЗДЕЛ ОСНОВНОЙ ОБРАЗОВАТЕЛЬНОЙ ПРОГРАММЫ МБДОУ «ДЕТСТВО» СОСТОИТ ИЗ ДВУХ ЧАСТЕЙ</vt:lpstr>
      <vt:lpstr>   СОЦИАЛЬНО-КОММУНИКАТИВНОЕ РАЗВИТИЕ    </vt:lpstr>
      <vt:lpstr>Слайд 10</vt:lpstr>
      <vt:lpstr>   ПОЗНАВАТЕЛЬНОЕ РАЗВИТИЕ    </vt:lpstr>
      <vt:lpstr>Слайд 12</vt:lpstr>
      <vt:lpstr>   РЕЧЕВОЕ РАЗВИТИЕ    </vt:lpstr>
      <vt:lpstr>Слайд 14</vt:lpstr>
      <vt:lpstr>   ХУДОЖЕСТВЕННО - ЭСТЕТИЧЕСКОЕ РАЗВИТИЕ    </vt:lpstr>
      <vt:lpstr>Слайд 16</vt:lpstr>
      <vt:lpstr>   ФИЗИЧЕСКОЕ  РАЗВИТИЕ    </vt:lpstr>
      <vt:lpstr>Слайд 18</vt:lpstr>
      <vt:lpstr>  ЧАСТЬ ФОРМИРУЕМАЯ УЧАСТНИКАМИ   ОБРАЗОВАТЕЛЬНЫХ ОТНОШЕНИЙ </vt:lpstr>
      <vt:lpstr>Слайд 20</vt:lpstr>
      <vt:lpstr> СОДЕРЖАНИЕ КОРРЕКЦИОННОЙ РАБОТЫ  С ДОШКОЛЬНИКАМИ С НАРУШЕНИЯМИ РЕЧИ </vt:lpstr>
      <vt:lpstr>Слайд 22</vt:lpstr>
      <vt:lpstr>Формы , способы, методы и средства реализации Программы</vt:lpstr>
      <vt:lpstr>Условия реализации Программы</vt:lpstr>
      <vt:lpstr>Слайд 25</vt:lpstr>
      <vt:lpstr>Слайд 26</vt:lpstr>
      <vt:lpstr> III ОРГАНИЗАЦИОННЫЙ РАЗДЕЛ   МЕТОДИЧЕСКОЕ ОБЕСПЕЧЕНИЕ ПРОГРАММЫ  </vt:lpstr>
      <vt:lpstr>Слайд 28</vt:lpstr>
      <vt:lpstr>Слайд 29</vt:lpstr>
      <vt:lpstr>В учреждении создана необходимая среда для осуществления образовательного процесса. Имеются следующие помещения и территории: 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domo</cp:lastModifiedBy>
  <cp:revision>54</cp:revision>
  <dcterms:modified xsi:type="dcterms:W3CDTF">2021-03-09T13:09:12Z</dcterms:modified>
</cp:coreProperties>
</file>